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58" r:id="rId3"/>
    <p:sldId id="259" r:id="rId4"/>
  </p:sldIdLst>
  <p:sldSz cx="8999538" cy="18000663"/>
  <p:notesSz cx="6858000" cy="9947275"/>
  <p:defaultTextStyle>
    <a:defPPr>
      <a:defRPr lang="en-US"/>
    </a:defPPr>
    <a:lvl1pPr marL="0" algn="l" defTabSz="771434" rtl="0" eaLnBrk="1" latinLnBrk="0" hangingPunct="1">
      <a:defRPr sz="3037" kern="1200">
        <a:solidFill>
          <a:schemeClr val="tx1"/>
        </a:solidFill>
        <a:latin typeface="+mn-lt"/>
        <a:ea typeface="+mn-ea"/>
        <a:cs typeface="+mn-cs"/>
      </a:defRPr>
    </a:lvl1pPr>
    <a:lvl2pPr marL="771434" algn="l" defTabSz="771434" rtl="0" eaLnBrk="1" latinLnBrk="0" hangingPunct="1">
      <a:defRPr sz="3037" kern="1200">
        <a:solidFill>
          <a:schemeClr val="tx1"/>
        </a:solidFill>
        <a:latin typeface="+mn-lt"/>
        <a:ea typeface="+mn-ea"/>
        <a:cs typeface="+mn-cs"/>
      </a:defRPr>
    </a:lvl2pPr>
    <a:lvl3pPr marL="1542867" algn="l" defTabSz="771434" rtl="0" eaLnBrk="1" latinLnBrk="0" hangingPunct="1">
      <a:defRPr sz="3037" kern="1200">
        <a:solidFill>
          <a:schemeClr val="tx1"/>
        </a:solidFill>
        <a:latin typeface="+mn-lt"/>
        <a:ea typeface="+mn-ea"/>
        <a:cs typeface="+mn-cs"/>
      </a:defRPr>
    </a:lvl3pPr>
    <a:lvl4pPr marL="2314301" algn="l" defTabSz="771434" rtl="0" eaLnBrk="1" latinLnBrk="0" hangingPunct="1">
      <a:defRPr sz="3037" kern="1200">
        <a:solidFill>
          <a:schemeClr val="tx1"/>
        </a:solidFill>
        <a:latin typeface="+mn-lt"/>
        <a:ea typeface="+mn-ea"/>
        <a:cs typeface="+mn-cs"/>
      </a:defRPr>
    </a:lvl4pPr>
    <a:lvl5pPr marL="3085734" algn="l" defTabSz="771434" rtl="0" eaLnBrk="1" latinLnBrk="0" hangingPunct="1">
      <a:defRPr sz="3037" kern="1200">
        <a:solidFill>
          <a:schemeClr val="tx1"/>
        </a:solidFill>
        <a:latin typeface="+mn-lt"/>
        <a:ea typeface="+mn-ea"/>
        <a:cs typeface="+mn-cs"/>
      </a:defRPr>
    </a:lvl5pPr>
    <a:lvl6pPr marL="3857168" algn="l" defTabSz="771434" rtl="0" eaLnBrk="1" latinLnBrk="0" hangingPunct="1">
      <a:defRPr sz="3037" kern="1200">
        <a:solidFill>
          <a:schemeClr val="tx1"/>
        </a:solidFill>
        <a:latin typeface="+mn-lt"/>
        <a:ea typeface="+mn-ea"/>
        <a:cs typeface="+mn-cs"/>
      </a:defRPr>
    </a:lvl6pPr>
    <a:lvl7pPr marL="4628601" algn="l" defTabSz="771434" rtl="0" eaLnBrk="1" latinLnBrk="0" hangingPunct="1">
      <a:defRPr sz="3037" kern="1200">
        <a:solidFill>
          <a:schemeClr val="tx1"/>
        </a:solidFill>
        <a:latin typeface="+mn-lt"/>
        <a:ea typeface="+mn-ea"/>
        <a:cs typeface="+mn-cs"/>
      </a:defRPr>
    </a:lvl7pPr>
    <a:lvl8pPr marL="5400035" algn="l" defTabSz="771434" rtl="0" eaLnBrk="1" latinLnBrk="0" hangingPunct="1">
      <a:defRPr sz="3037" kern="1200">
        <a:solidFill>
          <a:schemeClr val="tx1"/>
        </a:solidFill>
        <a:latin typeface="+mn-lt"/>
        <a:ea typeface="+mn-ea"/>
        <a:cs typeface="+mn-cs"/>
      </a:defRPr>
    </a:lvl8pPr>
    <a:lvl9pPr marL="6171468" algn="l" defTabSz="771434" rtl="0" eaLnBrk="1" latinLnBrk="0" hangingPunct="1">
      <a:defRPr sz="303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37" d="100"/>
          <a:sy n="37" d="100"/>
        </p:scale>
        <p:origin x="2304"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50640"/>
            <a:ext cx="8999538" cy="1450023"/>
          </a:xfrm>
          <a:prstGeom prst="rect">
            <a:avLst/>
          </a:prstGeom>
        </p:spPr>
      </p:pic>
      <p:sp>
        <p:nvSpPr>
          <p:cNvPr id="2" name="Title 1"/>
          <p:cNvSpPr>
            <a:spLocks noGrp="1"/>
          </p:cNvSpPr>
          <p:nvPr>
            <p:ph type="ctrTitle"/>
          </p:nvPr>
        </p:nvSpPr>
        <p:spPr>
          <a:xfrm>
            <a:off x="899954" y="4733521"/>
            <a:ext cx="7199630" cy="4790455"/>
          </a:xfrm>
        </p:spPr>
        <p:txBody>
          <a:bodyPr anchor="b">
            <a:normAutofit/>
          </a:bodyPr>
          <a:lstStyle>
            <a:lvl1pPr algn="l">
              <a:defRPr sz="5905"/>
            </a:lvl1pPr>
          </a:lstStyle>
          <a:p>
            <a:r>
              <a:rPr lang="en-US" smtClean="0"/>
              <a:t>Click to edit Master title style</a:t>
            </a:r>
            <a:endParaRPr lang="en-US" dirty="0"/>
          </a:p>
        </p:txBody>
      </p:sp>
      <p:sp>
        <p:nvSpPr>
          <p:cNvPr id="3" name="Subtitle 2"/>
          <p:cNvSpPr>
            <a:spLocks noGrp="1"/>
          </p:cNvSpPr>
          <p:nvPr>
            <p:ph type="subTitle" idx="1"/>
          </p:nvPr>
        </p:nvSpPr>
        <p:spPr>
          <a:xfrm>
            <a:off x="899954" y="9533687"/>
            <a:ext cx="7199630" cy="1800066"/>
          </a:xfrm>
        </p:spPr>
        <p:txBody>
          <a:bodyPr>
            <a:normAutofit/>
          </a:bodyPr>
          <a:lstStyle>
            <a:lvl1pPr marL="0" indent="0" algn="l">
              <a:buNone/>
              <a:defRPr sz="1968"/>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en-US" smtClean="0"/>
              <a:t>Click to edit Master subtitle style</a:t>
            </a:r>
            <a:endParaRPr lang="en-US" dirty="0"/>
          </a:p>
        </p:txBody>
      </p:sp>
      <p:sp>
        <p:nvSpPr>
          <p:cNvPr id="4" name="Date Placeholder 3"/>
          <p:cNvSpPr>
            <a:spLocks noGrp="1"/>
          </p:cNvSpPr>
          <p:nvPr>
            <p:ph type="dt" sz="half" idx="10"/>
          </p:nvPr>
        </p:nvSpPr>
        <p:spPr>
          <a:xfrm>
            <a:off x="5838451" y="11349094"/>
            <a:ext cx="2261133" cy="958369"/>
          </a:xfrm>
        </p:spPr>
        <p:txBody>
          <a:bodyPr/>
          <a:lstStyle/>
          <a:p>
            <a:fld id="{48A87A34-81AB-432B-8DAE-1953F412C126}" type="datetimeFigureOut">
              <a:rPr lang="en-US" smtClean="0"/>
              <a:t>1/20/2021</a:t>
            </a:fld>
            <a:endParaRPr lang="en-US" dirty="0"/>
          </a:p>
        </p:txBody>
      </p:sp>
      <p:sp>
        <p:nvSpPr>
          <p:cNvPr id="5" name="Footer Placeholder 4"/>
          <p:cNvSpPr>
            <a:spLocks noGrp="1"/>
          </p:cNvSpPr>
          <p:nvPr>
            <p:ph type="ftr" sz="quarter" idx="11"/>
          </p:nvPr>
        </p:nvSpPr>
        <p:spPr>
          <a:xfrm>
            <a:off x="899954" y="11349096"/>
            <a:ext cx="4803503" cy="958369"/>
          </a:xfrm>
        </p:spPr>
        <p:txBody>
          <a:bodyPr/>
          <a:lstStyle/>
          <a:p>
            <a:endParaRPr lang="en-US" dirty="0"/>
          </a:p>
        </p:txBody>
      </p:sp>
      <p:sp>
        <p:nvSpPr>
          <p:cNvPr id="6" name="Slide Number Placeholder 5"/>
          <p:cNvSpPr>
            <a:spLocks noGrp="1"/>
          </p:cNvSpPr>
          <p:nvPr>
            <p:ph type="sldNum" sz="quarter" idx="12"/>
          </p:nvPr>
        </p:nvSpPr>
        <p:spPr>
          <a:xfrm>
            <a:off x="5962194" y="3755696"/>
            <a:ext cx="2137390" cy="958369"/>
          </a:xfrm>
        </p:spPr>
        <p:txBody>
          <a:bodyPr/>
          <a:lstStyle/>
          <a:p>
            <a:fld id="{6D22F896-40B5-4ADD-8801-0D06FADFA095}" type="slidenum">
              <a:rPr lang="en-US" smtClean="0"/>
              <a:t>‹#›</a:t>
            </a:fld>
            <a:endParaRPr lang="en-US" dirty="0"/>
          </a:p>
        </p:txBody>
      </p:sp>
      <p:sp>
        <p:nvSpPr>
          <p:cNvPr id="9" name="Rectangle 8"/>
          <p:cNvSpPr/>
          <p:nvPr userDrawn="1"/>
        </p:nvSpPr>
        <p:spPr>
          <a:xfrm>
            <a:off x="0" y="16958498"/>
            <a:ext cx="8999538" cy="89907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d-ID" sz="1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Pertanyaan atas informasi ini dapat disampaikan kepada : </a:t>
            </a:r>
            <a:endParaRPr lang="id-ID" sz="1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id-ID" sz="1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Subdit Perencanaan dan Informasi Pendidikan </a:t>
            </a:r>
          </a:p>
          <a:p>
            <a:pPr algn="ctr"/>
            <a:r>
              <a:rPr lang="id-ID" sz="1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Direktorat Administrasi Pendidikan dan Penerimaan Mahasiswa Baru</a:t>
            </a:r>
            <a:endParaRPr lang="id-ID" sz="1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id-ID" sz="1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Gedung Andi Hakim Nasoetion Lantai 1, Telp. 0251 </a:t>
            </a:r>
            <a:r>
              <a:rPr lang="id-ID" sz="1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8626641</a:t>
            </a:r>
            <a:r>
              <a:rPr lang="id-ID" sz="1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Fax  </a:t>
            </a:r>
            <a:r>
              <a:rPr lang="id-ID" sz="1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8622 </a:t>
            </a:r>
            <a:r>
              <a:rPr lang="id-ID" sz="1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639  </a:t>
            </a:r>
          </a:p>
          <a:p>
            <a:pPr algn="ctr"/>
            <a:r>
              <a:rPr lang="id-ID" sz="1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Email  </a:t>
            </a:r>
            <a:r>
              <a:rPr lang="id-ID" sz="1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id-ID" sz="1200" baseline="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id-ID" sz="1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krs@apps.ipb.ac.id</a:t>
            </a:r>
            <a:endParaRPr lang="id-ID" sz="1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10" name="Straight Connector 9"/>
          <p:cNvCxnSpPr/>
          <p:nvPr userDrawn="1"/>
        </p:nvCxnSpPr>
        <p:spPr>
          <a:xfrm>
            <a:off x="2023110" y="16802100"/>
            <a:ext cx="456057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descr="Logo-IPB.gif"/>
          <p:cNvPicPr>
            <a:picLocks noChangeAspect="1"/>
          </p:cNvPicPr>
          <p:nvPr userDrawn="1"/>
        </p:nvPicPr>
        <p:blipFill>
          <a:blip r:embed="rId3" cstate="print"/>
          <a:stretch>
            <a:fillRect/>
          </a:stretch>
        </p:blipFill>
        <p:spPr>
          <a:xfrm>
            <a:off x="288274" y="196835"/>
            <a:ext cx="934735" cy="934735"/>
          </a:xfrm>
          <a:prstGeom prst="rect">
            <a:avLst/>
          </a:prstGeom>
        </p:spPr>
      </p:pic>
    </p:spTree>
    <p:extLst>
      <p:ext uri="{BB962C8B-B14F-4D97-AF65-F5344CB8AC3E}">
        <p14:creationId xmlns:p14="http://schemas.microsoft.com/office/powerpoint/2010/main" val="2571548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4965" y="12329487"/>
            <a:ext cx="7830781" cy="2150617"/>
          </a:xfrm>
        </p:spPr>
        <p:txBody>
          <a:bodyPr anchor="b"/>
          <a:lstStyle>
            <a:lvl1pPr algn="l">
              <a:defRPr sz="314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4965" y="2564491"/>
            <a:ext cx="7824657" cy="8942513"/>
          </a:xfrm>
        </p:spPr>
        <p:txBody>
          <a:bodyPr anchor="t"/>
          <a:lstStyle>
            <a:lvl1pPr marL="0" indent="0">
              <a:buNone/>
              <a:defRPr sz="3149"/>
            </a:lvl1pPr>
            <a:lvl2pPr marL="449976" indent="0">
              <a:buNone/>
              <a:defRPr sz="2756"/>
            </a:lvl2pPr>
            <a:lvl3pPr marL="899952" indent="0">
              <a:buNone/>
              <a:defRPr sz="2362"/>
            </a:lvl3pPr>
            <a:lvl4pPr marL="1349929" indent="0">
              <a:buNone/>
              <a:defRPr sz="1968"/>
            </a:lvl4pPr>
            <a:lvl5pPr marL="1799905" indent="0">
              <a:buNone/>
              <a:defRPr sz="1968"/>
            </a:lvl5pPr>
            <a:lvl6pPr marL="2249881" indent="0">
              <a:buNone/>
              <a:defRPr sz="1968"/>
            </a:lvl6pPr>
            <a:lvl7pPr marL="2699857" indent="0">
              <a:buNone/>
              <a:defRPr sz="1968"/>
            </a:lvl7pPr>
            <a:lvl8pPr marL="3149834" indent="0">
              <a:buNone/>
              <a:defRPr sz="1968"/>
            </a:lvl8pPr>
            <a:lvl9pPr marL="3599810" indent="0">
              <a:buNone/>
              <a:defRPr sz="1968"/>
            </a:lvl9pPr>
          </a:lstStyle>
          <a:p>
            <a:r>
              <a:rPr lang="en-US" smtClean="0"/>
              <a:t>Click icon to add picture</a:t>
            </a:r>
            <a:endParaRPr lang="en-US" dirty="0"/>
          </a:p>
        </p:txBody>
      </p:sp>
      <p:sp>
        <p:nvSpPr>
          <p:cNvPr id="4" name="Text Placeholder 3"/>
          <p:cNvSpPr>
            <a:spLocks noGrp="1"/>
          </p:cNvSpPr>
          <p:nvPr>
            <p:ph type="body" sz="half" idx="2"/>
          </p:nvPr>
        </p:nvSpPr>
        <p:spPr>
          <a:xfrm>
            <a:off x="584970" y="14480103"/>
            <a:ext cx="7829598" cy="1960503"/>
          </a:xfrm>
        </p:spPr>
        <p:txBody>
          <a:bodyPr/>
          <a:lstStyle>
            <a:lvl1pPr marL="0" indent="0" algn="l">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6680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12982"/>
            <a:ext cx="8999538" cy="4887681"/>
          </a:xfrm>
          <a:prstGeom prst="rect">
            <a:avLst/>
          </a:prstGeom>
        </p:spPr>
      </p:pic>
      <p:sp>
        <p:nvSpPr>
          <p:cNvPr id="2" name="Title 1"/>
          <p:cNvSpPr>
            <a:spLocks noGrp="1"/>
          </p:cNvSpPr>
          <p:nvPr>
            <p:ph type="title"/>
          </p:nvPr>
        </p:nvSpPr>
        <p:spPr>
          <a:xfrm>
            <a:off x="584970" y="1977851"/>
            <a:ext cx="7829598" cy="7355827"/>
          </a:xfrm>
        </p:spPr>
        <p:txBody>
          <a:bodyPr anchor="ctr"/>
          <a:lstStyle>
            <a:lvl1pPr algn="l">
              <a:defRPr sz="3149"/>
            </a:lvl1pPr>
          </a:lstStyle>
          <a:p>
            <a:r>
              <a:rPr lang="en-US" smtClean="0"/>
              <a:t>Click to edit Master title style</a:t>
            </a:r>
            <a:endParaRPr lang="en-US" dirty="0"/>
          </a:p>
        </p:txBody>
      </p:sp>
      <p:sp>
        <p:nvSpPr>
          <p:cNvPr id="4" name="Text Placeholder 3"/>
          <p:cNvSpPr>
            <a:spLocks noGrp="1"/>
          </p:cNvSpPr>
          <p:nvPr>
            <p:ph type="body" sz="half" idx="2"/>
          </p:nvPr>
        </p:nvSpPr>
        <p:spPr>
          <a:xfrm>
            <a:off x="674966" y="9578132"/>
            <a:ext cx="7649607" cy="3493179"/>
          </a:xfrm>
        </p:spPr>
        <p:txBody>
          <a:bodyPr anchor="ct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n-US" smtClean="0"/>
              <a:t>Edit Master text styles</a:t>
            </a:r>
          </a:p>
        </p:txBody>
      </p:sp>
      <p:sp>
        <p:nvSpPr>
          <p:cNvPr id="5" name="Date Placeholder 4"/>
          <p:cNvSpPr>
            <a:spLocks noGrp="1"/>
          </p:cNvSpPr>
          <p:nvPr>
            <p:ph type="dt" sz="half" idx="10"/>
          </p:nvPr>
        </p:nvSpPr>
        <p:spPr>
          <a:xfrm>
            <a:off x="5474301" y="1000041"/>
            <a:ext cx="2148640" cy="958369"/>
          </a:xfrm>
        </p:spPr>
        <p:txBody>
          <a:bodyPr/>
          <a:lstStyle>
            <a:lvl1pPr algn="r">
              <a:defRPr/>
            </a:lvl1pPr>
          </a:lstStyle>
          <a:p>
            <a:fld id="{48A87A34-81AB-432B-8DAE-1953F412C126}" type="datetimeFigureOut">
              <a:rPr lang="en-US" smtClean="0"/>
              <a:pPr/>
              <a:t>1/20/2021</a:t>
            </a:fld>
            <a:endParaRPr lang="en-US" dirty="0"/>
          </a:p>
        </p:txBody>
      </p:sp>
      <p:sp>
        <p:nvSpPr>
          <p:cNvPr id="6" name="Footer Placeholder 5"/>
          <p:cNvSpPr>
            <a:spLocks noGrp="1"/>
          </p:cNvSpPr>
          <p:nvPr>
            <p:ph type="ftr" sz="quarter" idx="11"/>
          </p:nvPr>
        </p:nvSpPr>
        <p:spPr>
          <a:xfrm>
            <a:off x="584970" y="1000041"/>
            <a:ext cx="4754339" cy="958369"/>
          </a:xfrm>
        </p:spPr>
        <p:txBody>
          <a:bodyPr/>
          <a:lstStyle/>
          <a:p>
            <a:endParaRPr lang="en-US" dirty="0"/>
          </a:p>
        </p:txBody>
      </p:sp>
      <p:sp>
        <p:nvSpPr>
          <p:cNvPr id="7" name="Slide Number Placeholder 6"/>
          <p:cNvSpPr>
            <a:spLocks noGrp="1"/>
          </p:cNvSpPr>
          <p:nvPr>
            <p:ph type="sldNum" sz="quarter" idx="12"/>
          </p:nvPr>
        </p:nvSpPr>
        <p:spPr>
          <a:xfrm>
            <a:off x="7757934" y="1000041"/>
            <a:ext cx="656634" cy="95836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3461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12982"/>
            <a:ext cx="8999538" cy="4887681"/>
          </a:xfrm>
          <a:prstGeom prst="rect">
            <a:avLst/>
          </a:prstGeom>
        </p:spPr>
      </p:pic>
      <p:sp>
        <p:nvSpPr>
          <p:cNvPr id="2" name="Title 1"/>
          <p:cNvSpPr>
            <a:spLocks noGrp="1"/>
          </p:cNvSpPr>
          <p:nvPr>
            <p:ph type="title"/>
          </p:nvPr>
        </p:nvSpPr>
        <p:spPr>
          <a:xfrm>
            <a:off x="756212" y="1977853"/>
            <a:ext cx="7493365" cy="7234476"/>
          </a:xfrm>
        </p:spPr>
        <p:txBody>
          <a:bodyPr anchor="ctr"/>
          <a:lstStyle>
            <a:lvl1pPr algn="l">
              <a:defRPr sz="3149"/>
            </a:lvl1pPr>
          </a:lstStyle>
          <a:p>
            <a:r>
              <a:rPr lang="en-US" smtClean="0"/>
              <a:t>Click to edit Master title style</a:t>
            </a:r>
            <a:endParaRPr lang="en-US" dirty="0"/>
          </a:p>
        </p:txBody>
      </p:sp>
      <p:sp>
        <p:nvSpPr>
          <p:cNvPr id="12" name="Text Placeholder 3"/>
          <p:cNvSpPr>
            <a:spLocks noGrp="1"/>
          </p:cNvSpPr>
          <p:nvPr>
            <p:ph type="body" sz="half" idx="13"/>
          </p:nvPr>
        </p:nvSpPr>
        <p:spPr>
          <a:xfrm>
            <a:off x="962450" y="9212330"/>
            <a:ext cx="7080888" cy="1166560"/>
          </a:xfrm>
        </p:spPr>
        <p:txBody>
          <a:bodyPr anchor="t">
            <a:normAutofit/>
          </a:bodyPr>
          <a:lstStyle>
            <a:lvl1pPr marL="0" indent="0">
              <a:buNone/>
              <a:defRPr sz="1378"/>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n-US" smtClean="0"/>
              <a:t>Edit Master text styles</a:t>
            </a:r>
          </a:p>
        </p:txBody>
      </p:sp>
      <p:sp>
        <p:nvSpPr>
          <p:cNvPr id="4" name="Text Placeholder 3"/>
          <p:cNvSpPr>
            <a:spLocks noGrp="1"/>
          </p:cNvSpPr>
          <p:nvPr>
            <p:ph type="body" sz="half" idx="2"/>
          </p:nvPr>
        </p:nvSpPr>
        <p:spPr>
          <a:xfrm>
            <a:off x="674965" y="10957352"/>
            <a:ext cx="7655859" cy="2155631"/>
          </a:xfrm>
        </p:spPr>
        <p:txBody>
          <a:bodyPr anchor="ctr">
            <a:normAutofit/>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n-US" smtClean="0"/>
              <a:t>Edit Master text styles</a:t>
            </a:r>
          </a:p>
        </p:txBody>
      </p:sp>
      <p:sp>
        <p:nvSpPr>
          <p:cNvPr id="5" name="Date Placeholder 4"/>
          <p:cNvSpPr>
            <a:spLocks noGrp="1"/>
          </p:cNvSpPr>
          <p:nvPr>
            <p:ph type="dt" sz="half" idx="10"/>
          </p:nvPr>
        </p:nvSpPr>
        <p:spPr>
          <a:xfrm>
            <a:off x="5474301" y="1000041"/>
            <a:ext cx="2148640" cy="958369"/>
          </a:xfrm>
        </p:spPr>
        <p:txBody>
          <a:bodyPr/>
          <a:lstStyle>
            <a:lvl1pPr algn="r">
              <a:defRPr/>
            </a:lvl1pPr>
          </a:lstStyle>
          <a:p>
            <a:fld id="{48A87A34-81AB-432B-8DAE-1953F412C126}" type="datetimeFigureOut">
              <a:rPr lang="en-US" smtClean="0"/>
              <a:pPr/>
              <a:t>1/20/2021</a:t>
            </a:fld>
            <a:endParaRPr lang="en-US" dirty="0"/>
          </a:p>
        </p:txBody>
      </p:sp>
      <p:sp>
        <p:nvSpPr>
          <p:cNvPr id="6" name="Footer Placeholder 5"/>
          <p:cNvSpPr>
            <a:spLocks noGrp="1"/>
          </p:cNvSpPr>
          <p:nvPr>
            <p:ph type="ftr" sz="quarter" idx="11"/>
          </p:nvPr>
        </p:nvSpPr>
        <p:spPr>
          <a:xfrm>
            <a:off x="584970" y="995938"/>
            <a:ext cx="4754339" cy="958369"/>
          </a:xfrm>
        </p:spPr>
        <p:txBody>
          <a:bodyPr/>
          <a:lstStyle/>
          <a:p>
            <a:endParaRPr lang="en-US" dirty="0"/>
          </a:p>
        </p:txBody>
      </p:sp>
      <p:sp>
        <p:nvSpPr>
          <p:cNvPr id="7" name="Slide Number Placeholder 6"/>
          <p:cNvSpPr>
            <a:spLocks noGrp="1"/>
          </p:cNvSpPr>
          <p:nvPr>
            <p:ph type="sldNum" sz="quarter" idx="12"/>
          </p:nvPr>
        </p:nvSpPr>
        <p:spPr>
          <a:xfrm>
            <a:off x="7757934" y="1000041"/>
            <a:ext cx="656634" cy="958369"/>
          </a:xfrm>
        </p:spPr>
        <p:txBody>
          <a:bodyPr/>
          <a:lstStyle/>
          <a:p>
            <a:fld id="{6D22F896-40B5-4ADD-8801-0D06FADFA095}" type="slidenum">
              <a:rPr lang="en-US" smtClean="0"/>
              <a:t>‹#›</a:t>
            </a:fld>
            <a:endParaRPr lang="en-US" dirty="0"/>
          </a:p>
        </p:txBody>
      </p:sp>
      <p:sp>
        <p:nvSpPr>
          <p:cNvPr id="13" name="TextBox 12"/>
          <p:cNvSpPr txBox="1"/>
          <p:nvPr/>
        </p:nvSpPr>
        <p:spPr>
          <a:xfrm>
            <a:off x="227801" y="2120078"/>
            <a:ext cx="449977" cy="1534902"/>
          </a:xfrm>
          <a:prstGeom prst="rect">
            <a:avLst/>
          </a:prstGeom>
        </p:spPr>
        <p:txBody>
          <a:bodyPr vert="horz" lIns="89995" tIns="44998" rIns="89995" bIns="44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874" dirty="0">
                <a:solidFill>
                  <a:schemeClr val="tx1"/>
                </a:solidFill>
                <a:effectLst/>
              </a:rPr>
              <a:t>“</a:t>
            </a:r>
          </a:p>
        </p:txBody>
      </p:sp>
      <p:sp>
        <p:nvSpPr>
          <p:cNvPr id="14" name="TextBox 13"/>
          <p:cNvSpPr txBox="1"/>
          <p:nvPr/>
        </p:nvSpPr>
        <p:spPr>
          <a:xfrm>
            <a:off x="8018026" y="7930292"/>
            <a:ext cx="449977" cy="1534902"/>
          </a:xfrm>
          <a:prstGeom prst="rect">
            <a:avLst/>
          </a:prstGeom>
        </p:spPr>
        <p:txBody>
          <a:bodyPr vert="horz" lIns="89995" tIns="44998" rIns="89995" bIns="44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874" dirty="0">
                <a:solidFill>
                  <a:schemeClr val="tx1"/>
                </a:solidFill>
                <a:effectLst/>
              </a:rPr>
              <a:t>”</a:t>
            </a:r>
          </a:p>
        </p:txBody>
      </p:sp>
    </p:spTree>
    <p:extLst>
      <p:ext uri="{BB962C8B-B14F-4D97-AF65-F5344CB8AC3E}">
        <p14:creationId xmlns:p14="http://schemas.microsoft.com/office/powerpoint/2010/main" val="2472050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12982"/>
            <a:ext cx="8999538" cy="4887681"/>
          </a:xfrm>
          <a:prstGeom prst="rect">
            <a:avLst/>
          </a:prstGeom>
        </p:spPr>
      </p:pic>
      <p:sp>
        <p:nvSpPr>
          <p:cNvPr id="2" name="Title 1"/>
          <p:cNvSpPr>
            <a:spLocks noGrp="1"/>
          </p:cNvSpPr>
          <p:nvPr>
            <p:ph type="title"/>
          </p:nvPr>
        </p:nvSpPr>
        <p:spPr>
          <a:xfrm>
            <a:off x="674965" y="2952084"/>
            <a:ext cx="7651952" cy="6592986"/>
          </a:xfrm>
        </p:spPr>
        <p:txBody>
          <a:bodyPr anchor="b"/>
          <a:lstStyle>
            <a:lvl1pPr algn="l">
              <a:defRPr sz="3149"/>
            </a:lvl1pPr>
          </a:lstStyle>
          <a:p>
            <a:r>
              <a:rPr lang="en-US" smtClean="0"/>
              <a:t>Click to edit Master title style</a:t>
            </a:r>
            <a:endParaRPr lang="en-US" dirty="0"/>
          </a:p>
        </p:txBody>
      </p:sp>
      <p:sp>
        <p:nvSpPr>
          <p:cNvPr id="4" name="Text Placeholder 3"/>
          <p:cNvSpPr>
            <a:spLocks noGrp="1"/>
          </p:cNvSpPr>
          <p:nvPr>
            <p:ph type="body" sz="half" idx="2"/>
          </p:nvPr>
        </p:nvSpPr>
        <p:spPr>
          <a:xfrm>
            <a:off x="674958" y="9575986"/>
            <a:ext cx="7650796" cy="2624467"/>
          </a:xfrm>
        </p:spPr>
        <p:txBody>
          <a:bodyPr anchor="t"/>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n-US" smtClean="0"/>
              <a:t>Edit Master text styles</a:t>
            </a:r>
          </a:p>
        </p:txBody>
      </p:sp>
      <p:sp>
        <p:nvSpPr>
          <p:cNvPr id="5" name="Date Placeholder 4"/>
          <p:cNvSpPr>
            <a:spLocks noGrp="1"/>
          </p:cNvSpPr>
          <p:nvPr>
            <p:ph type="dt" sz="half" idx="10"/>
          </p:nvPr>
        </p:nvSpPr>
        <p:spPr>
          <a:xfrm>
            <a:off x="5474301" y="994484"/>
            <a:ext cx="2148640" cy="958369"/>
          </a:xfrm>
        </p:spPr>
        <p:txBody>
          <a:bodyPr/>
          <a:lstStyle>
            <a:lvl1pPr algn="r">
              <a:defRPr/>
            </a:lvl1pPr>
          </a:lstStyle>
          <a:p>
            <a:fld id="{48A87A34-81AB-432B-8DAE-1953F412C126}" type="datetimeFigureOut">
              <a:rPr lang="en-US" smtClean="0"/>
              <a:pPr/>
              <a:t>1/20/2021</a:t>
            </a:fld>
            <a:endParaRPr lang="en-US" dirty="0"/>
          </a:p>
        </p:txBody>
      </p:sp>
      <p:sp>
        <p:nvSpPr>
          <p:cNvPr id="6" name="Footer Placeholder 5"/>
          <p:cNvSpPr>
            <a:spLocks noGrp="1"/>
          </p:cNvSpPr>
          <p:nvPr>
            <p:ph type="ftr" sz="quarter" idx="11"/>
          </p:nvPr>
        </p:nvSpPr>
        <p:spPr>
          <a:xfrm>
            <a:off x="584970" y="994484"/>
            <a:ext cx="4754339" cy="958369"/>
          </a:xfrm>
        </p:spPr>
        <p:txBody>
          <a:bodyPr/>
          <a:lstStyle/>
          <a:p>
            <a:endParaRPr lang="en-US" dirty="0"/>
          </a:p>
        </p:txBody>
      </p:sp>
      <p:sp>
        <p:nvSpPr>
          <p:cNvPr id="7" name="Slide Number Placeholder 6"/>
          <p:cNvSpPr>
            <a:spLocks noGrp="1"/>
          </p:cNvSpPr>
          <p:nvPr>
            <p:ph type="sldNum" sz="quarter" idx="12"/>
          </p:nvPr>
        </p:nvSpPr>
        <p:spPr>
          <a:xfrm>
            <a:off x="7757934" y="1000041"/>
            <a:ext cx="656634" cy="95836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14574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37392" y="2000075"/>
            <a:ext cx="6277177" cy="3422349"/>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84971" y="5779950"/>
            <a:ext cx="2519871" cy="1620322"/>
          </a:xfrm>
        </p:spPr>
        <p:txBody>
          <a:bodyPr anchor="b">
            <a:noAutofit/>
          </a:bodyPr>
          <a:lstStyle>
            <a:lvl1pPr marL="0" indent="0">
              <a:buNone/>
              <a:defRPr sz="2362" b="0">
                <a:solidFill>
                  <a:schemeClr val="tx1"/>
                </a:solidFill>
              </a:defRPr>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US" smtClean="0"/>
              <a:t>Edit Master text styles</a:t>
            </a:r>
          </a:p>
        </p:txBody>
      </p:sp>
      <p:sp>
        <p:nvSpPr>
          <p:cNvPr id="8" name="Text Placeholder 3"/>
          <p:cNvSpPr>
            <a:spLocks noGrp="1"/>
          </p:cNvSpPr>
          <p:nvPr>
            <p:ph type="body" sz="half" idx="15"/>
          </p:nvPr>
        </p:nvSpPr>
        <p:spPr>
          <a:xfrm>
            <a:off x="584970" y="7623810"/>
            <a:ext cx="2519871" cy="8816805"/>
          </a:xfrm>
        </p:spPr>
        <p:txBody>
          <a:bodyPr anchor="t">
            <a:normAutofit/>
          </a:bodyPr>
          <a:lstStyle>
            <a:lvl1pPr marL="0" indent="0">
              <a:buNone/>
              <a:defRPr sz="1378"/>
            </a:lvl1pPr>
            <a:lvl2pPr marL="449976" indent="0">
              <a:buNone/>
              <a:defRPr sz="1181"/>
            </a:lvl2pPr>
            <a:lvl3pPr marL="899952" indent="0">
              <a:buNone/>
              <a:defRPr sz="984"/>
            </a:lvl3pPr>
            <a:lvl4pPr marL="1349929" indent="0">
              <a:buNone/>
              <a:defRPr sz="886"/>
            </a:lvl4pPr>
            <a:lvl5pPr marL="1799905" indent="0">
              <a:buNone/>
              <a:defRPr sz="886"/>
            </a:lvl5pPr>
            <a:lvl6pPr marL="2249881" indent="0">
              <a:buNone/>
              <a:defRPr sz="886"/>
            </a:lvl6pPr>
            <a:lvl7pPr marL="2699857" indent="0">
              <a:buNone/>
              <a:defRPr sz="886"/>
            </a:lvl7pPr>
            <a:lvl8pPr marL="3149834" indent="0">
              <a:buNone/>
              <a:defRPr sz="886"/>
            </a:lvl8pPr>
            <a:lvl9pPr marL="3599810" indent="0">
              <a:buNone/>
              <a:defRPr sz="886"/>
            </a:lvl9pPr>
          </a:lstStyle>
          <a:p>
            <a:pPr lvl="0"/>
            <a:r>
              <a:rPr lang="en-US" smtClean="0"/>
              <a:t>Edit Master text styles</a:t>
            </a:r>
          </a:p>
        </p:txBody>
      </p:sp>
      <p:sp>
        <p:nvSpPr>
          <p:cNvPr id="9" name="Text Placeholder 4"/>
          <p:cNvSpPr>
            <a:spLocks noGrp="1"/>
          </p:cNvSpPr>
          <p:nvPr>
            <p:ph type="body" sz="quarter" idx="3"/>
          </p:nvPr>
        </p:nvSpPr>
        <p:spPr>
          <a:xfrm>
            <a:off x="3250066" y="5777990"/>
            <a:ext cx="2519871" cy="1644507"/>
          </a:xfrm>
        </p:spPr>
        <p:txBody>
          <a:bodyPr anchor="b">
            <a:noAutofit/>
          </a:bodyPr>
          <a:lstStyle>
            <a:lvl1pPr marL="0" indent="0">
              <a:buNone/>
              <a:defRPr sz="2362" b="0">
                <a:solidFill>
                  <a:schemeClr val="tx1"/>
                </a:solidFill>
              </a:defRPr>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US" smtClean="0"/>
              <a:t>Edit Master text styles</a:t>
            </a:r>
          </a:p>
        </p:txBody>
      </p:sp>
      <p:sp>
        <p:nvSpPr>
          <p:cNvPr id="10" name="Text Placeholder 3"/>
          <p:cNvSpPr>
            <a:spLocks noGrp="1"/>
          </p:cNvSpPr>
          <p:nvPr>
            <p:ph type="body" sz="half" idx="16"/>
          </p:nvPr>
        </p:nvSpPr>
        <p:spPr>
          <a:xfrm>
            <a:off x="3248633" y="7622507"/>
            <a:ext cx="2519871" cy="8818099"/>
          </a:xfrm>
        </p:spPr>
        <p:txBody>
          <a:bodyPr anchor="t">
            <a:normAutofit/>
          </a:bodyPr>
          <a:lstStyle>
            <a:lvl1pPr marL="0" indent="0">
              <a:buNone/>
              <a:defRPr sz="1378"/>
            </a:lvl1pPr>
            <a:lvl2pPr marL="449976" indent="0">
              <a:buNone/>
              <a:defRPr sz="1181"/>
            </a:lvl2pPr>
            <a:lvl3pPr marL="899952" indent="0">
              <a:buNone/>
              <a:defRPr sz="984"/>
            </a:lvl3pPr>
            <a:lvl4pPr marL="1349929" indent="0">
              <a:buNone/>
              <a:defRPr sz="886"/>
            </a:lvl4pPr>
            <a:lvl5pPr marL="1799905" indent="0">
              <a:buNone/>
              <a:defRPr sz="886"/>
            </a:lvl5pPr>
            <a:lvl6pPr marL="2249881" indent="0">
              <a:buNone/>
              <a:defRPr sz="886"/>
            </a:lvl6pPr>
            <a:lvl7pPr marL="2699857" indent="0">
              <a:buNone/>
              <a:defRPr sz="886"/>
            </a:lvl7pPr>
            <a:lvl8pPr marL="3149834" indent="0">
              <a:buNone/>
              <a:defRPr sz="886"/>
            </a:lvl8pPr>
            <a:lvl9pPr marL="3599810" indent="0">
              <a:buNone/>
              <a:defRPr sz="886"/>
            </a:lvl9pPr>
          </a:lstStyle>
          <a:p>
            <a:pPr lvl="0"/>
            <a:r>
              <a:rPr lang="en-US" smtClean="0"/>
              <a:t>Edit Master text styles</a:t>
            </a:r>
          </a:p>
        </p:txBody>
      </p:sp>
      <p:sp>
        <p:nvSpPr>
          <p:cNvPr id="11" name="Text Placeholder 4"/>
          <p:cNvSpPr>
            <a:spLocks noGrp="1"/>
          </p:cNvSpPr>
          <p:nvPr>
            <p:ph type="body" sz="quarter" idx="13"/>
          </p:nvPr>
        </p:nvSpPr>
        <p:spPr>
          <a:xfrm>
            <a:off x="5894696" y="5755766"/>
            <a:ext cx="2519871" cy="1644507"/>
          </a:xfrm>
        </p:spPr>
        <p:txBody>
          <a:bodyPr anchor="b">
            <a:noAutofit/>
          </a:bodyPr>
          <a:lstStyle>
            <a:lvl1pPr marL="0" indent="0">
              <a:buNone/>
              <a:defRPr sz="2362" b="0">
                <a:solidFill>
                  <a:schemeClr val="tx1"/>
                </a:solidFill>
              </a:defRPr>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US" smtClean="0"/>
              <a:t>Edit Master text styles</a:t>
            </a:r>
          </a:p>
        </p:txBody>
      </p:sp>
      <p:sp>
        <p:nvSpPr>
          <p:cNvPr id="12" name="Text Placeholder 3"/>
          <p:cNvSpPr>
            <a:spLocks noGrp="1"/>
          </p:cNvSpPr>
          <p:nvPr>
            <p:ph type="body" sz="half" idx="17"/>
          </p:nvPr>
        </p:nvSpPr>
        <p:spPr>
          <a:xfrm>
            <a:off x="5894697" y="7623810"/>
            <a:ext cx="2519871" cy="8816805"/>
          </a:xfrm>
        </p:spPr>
        <p:txBody>
          <a:bodyPr anchor="t">
            <a:normAutofit/>
          </a:bodyPr>
          <a:lstStyle>
            <a:lvl1pPr marL="0" indent="0">
              <a:buNone/>
              <a:defRPr sz="1378"/>
            </a:lvl1pPr>
            <a:lvl2pPr marL="449976" indent="0">
              <a:buNone/>
              <a:defRPr sz="1181"/>
            </a:lvl2pPr>
            <a:lvl3pPr marL="899952" indent="0">
              <a:buNone/>
              <a:defRPr sz="984"/>
            </a:lvl3pPr>
            <a:lvl4pPr marL="1349929" indent="0">
              <a:buNone/>
              <a:defRPr sz="886"/>
            </a:lvl4pPr>
            <a:lvl5pPr marL="1799905" indent="0">
              <a:buNone/>
              <a:defRPr sz="886"/>
            </a:lvl5pPr>
            <a:lvl6pPr marL="2249881" indent="0">
              <a:buNone/>
              <a:defRPr sz="886"/>
            </a:lvl6pPr>
            <a:lvl7pPr marL="2699857" indent="0">
              <a:buNone/>
              <a:defRPr sz="886"/>
            </a:lvl7pPr>
            <a:lvl8pPr marL="3149834" indent="0">
              <a:buNone/>
              <a:defRPr sz="886"/>
            </a:lvl8pPr>
            <a:lvl9pPr marL="3599810" indent="0">
              <a:buNone/>
              <a:defRPr sz="886"/>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4462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37392" y="2000074"/>
            <a:ext cx="6281158" cy="3400125"/>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84970" y="10796567"/>
            <a:ext cx="2519871" cy="1792100"/>
          </a:xfrm>
        </p:spPr>
        <p:txBody>
          <a:bodyPr anchor="b">
            <a:noAutofit/>
          </a:bodyPr>
          <a:lstStyle>
            <a:lvl1pPr marL="0" indent="0">
              <a:buNone/>
              <a:defRPr sz="2362" b="0">
                <a:solidFill>
                  <a:schemeClr val="tx1"/>
                </a:solidFill>
              </a:defRPr>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US" smtClean="0"/>
              <a:t>Edit Master text styles</a:t>
            </a:r>
          </a:p>
        </p:txBody>
      </p:sp>
      <p:sp>
        <p:nvSpPr>
          <p:cNvPr id="20" name="Picture Placeholder 2"/>
          <p:cNvSpPr>
            <a:spLocks noGrp="1" noChangeAspect="1"/>
          </p:cNvSpPr>
          <p:nvPr>
            <p:ph type="pic" idx="15"/>
          </p:nvPr>
        </p:nvSpPr>
        <p:spPr>
          <a:xfrm>
            <a:off x="584970" y="6120225"/>
            <a:ext cx="2519871" cy="3956314"/>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575"/>
            </a:lvl1pPr>
            <a:lvl2pPr marL="449976" indent="0">
              <a:buNone/>
              <a:defRPr sz="1575"/>
            </a:lvl2pPr>
            <a:lvl3pPr marL="899952" indent="0">
              <a:buNone/>
              <a:defRPr sz="1575"/>
            </a:lvl3pPr>
            <a:lvl4pPr marL="1349929" indent="0">
              <a:buNone/>
              <a:defRPr sz="1575"/>
            </a:lvl4pPr>
            <a:lvl5pPr marL="1799905" indent="0">
              <a:buNone/>
              <a:defRPr sz="1575"/>
            </a:lvl5pPr>
            <a:lvl6pPr marL="2249881" indent="0">
              <a:buNone/>
              <a:defRPr sz="1575"/>
            </a:lvl6pPr>
            <a:lvl7pPr marL="2699857" indent="0">
              <a:buNone/>
              <a:defRPr sz="1575"/>
            </a:lvl7pPr>
            <a:lvl8pPr marL="3149834" indent="0">
              <a:buNone/>
              <a:defRPr sz="1575"/>
            </a:lvl8pPr>
            <a:lvl9pPr marL="3599810" indent="0">
              <a:buNone/>
              <a:defRPr sz="1575"/>
            </a:lvl9pPr>
          </a:lstStyle>
          <a:p>
            <a:r>
              <a:rPr lang="en-US" smtClean="0"/>
              <a:t>Click icon to add picture</a:t>
            </a:r>
            <a:endParaRPr lang="en-US" dirty="0"/>
          </a:p>
        </p:txBody>
      </p:sp>
      <p:sp>
        <p:nvSpPr>
          <p:cNvPr id="21" name="Text Placeholder 3"/>
          <p:cNvSpPr>
            <a:spLocks noGrp="1"/>
          </p:cNvSpPr>
          <p:nvPr>
            <p:ph type="body" sz="half" idx="18"/>
          </p:nvPr>
        </p:nvSpPr>
        <p:spPr>
          <a:xfrm>
            <a:off x="584970" y="12588662"/>
            <a:ext cx="2519871" cy="3851945"/>
          </a:xfrm>
        </p:spPr>
        <p:txBody>
          <a:bodyPr anchor="t">
            <a:normAutofit/>
          </a:bodyPr>
          <a:lstStyle>
            <a:lvl1pPr marL="0" indent="0">
              <a:buNone/>
              <a:defRPr sz="1378"/>
            </a:lvl1pPr>
            <a:lvl2pPr marL="449976" indent="0">
              <a:buNone/>
              <a:defRPr sz="1181"/>
            </a:lvl2pPr>
            <a:lvl3pPr marL="899952" indent="0">
              <a:buNone/>
              <a:defRPr sz="984"/>
            </a:lvl3pPr>
            <a:lvl4pPr marL="1349929" indent="0">
              <a:buNone/>
              <a:defRPr sz="886"/>
            </a:lvl4pPr>
            <a:lvl5pPr marL="1799905" indent="0">
              <a:buNone/>
              <a:defRPr sz="886"/>
            </a:lvl5pPr>
            <a:lvl6pPr marL="2249881" indent="0">
              <a:buNone/>
              <a:defRPr sz="886"/>
            </a:lvl6pPr>
            <a:lvl7pPr marL="2699857" indent="0">
              <a:buNone/>
              <a:defRPr sz="886"/>
            </a:lvl7pPr>
            <a:lvl8pPr marL="3149834" indent="0">
              <a:buNone/>
              <a:defRPr sz="886"/>
            </a:lvl8pPr>
            <a:lvl9pPr marL="3599810" indent="0">
              <a:buNone/>
              <a:defRPr sz="886"/>
            </a:lvl9pPr>
          </a:lstStyle>
          <a:p>
            <a:pPr lvl="0"/>
            <a:r>
              <a:rPr lang="en-US" smtClean="0"/>
              <a:t>Edit Master text styles</a:t>
            </a:r>
          </a:p>
        </p:txBody>
      </p:sp>
      <p:sp>
        <p:nvSpPr>
          <p:cNvPr id="22" name="Text Placeholder 4"/>
          <p:cNvSpPr>
            <a:spLocks noGrp="1"/>
          </p:cNvSpPr>
          <p:nvPr>
            <p:ph type="body" sz="quarter" idx="3"/>
          </p:nvPr>
        </p:nvSpPr>
        <p:spPr>
          <a:xfrm>
            <a:off x="3239866" y="10796567"/>
            <a:ext cx="2519871" cy="1792100"/>
          </a:xfrm>
        </p:spPr>
        <p:txBody>
          <a:bodyPr anchor="b">
            <a:noAutofit/>
          </a:bodyPr>
          <a:lstStyle>
            <a:lvl1pPr marL="0" indent="0">
              <a:buNone/>
              <a:defRPr sz="2362" b="0">
                <a:solidFill>
                  <a:schemeClr val="tx1"/>
                </a:solidFill>
              </a:defRPr>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US" smtClean="0"/>
              <a:t>Edit Master text styles</a:t>
            </a:r>
          </a:p>
        </p:txBody>
      </p:sp>
      <p:sp>
        <p:nvSpPr>
          <p:cNvPr id="23" name="Picture Placeholder 2"/>
          <p:cNvSpPr>
            <a:spLocks noGrp="1" noChangeAspect="1"/>
          </p:cNvSpPr>
          <p:nvPr>
            <p:ph type="pic" idx="21"/>
          </p:nvPr>
        </p:nvSpPr>
        <p:spPr>
          <a:xfrm>
            <a:off x="3239865" y="6120226"/>
            <a:ext cx="2519871" cy="3963038"/>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575"/>
            </a:lvl1pPr>
            <a:lvl2pPr marL="449976" indent="0">
              <a:buNone/>
              <a:defRPr sz="1575"/>
            </a:lvl2pPr>
            <a:lvl3pPr marL="899952" indent="0">
              <a:buNone/>
              <a:defRPr sz="1575"/>
            </a:lvl3pPr>
            <a:lvl4pPr marL="1349929" indent="0">
              <a:buNone/>
              <a:defRPr sz="1575"/>
            </a:lvl4pPr>
            <a:lvl5pPr marL="1799905" indent="0">
              <a:buNone/>
              <a:defRPr sz="1575"/>
            </a:lvl5pPr>
            <a:lvl6pPr marL="2249881" indent="0">
              <a:buNone/>
              <a:defRPr sz="1575"/>
            </a:lvl6pPr>
            <a:lvl7pPr marL="2699857" indent="0">
              <a:buNone/>
              <a:defRPr sz="1575"/>
            </a:lvl7pPr>
            <a:lvl8pPr marL="3149834" indent="0">
              <a:buNone/>
              <a:defRPr sz="1575"/>
            </a:lvl8pPr>
            <a:lvl9pPr marL="3599810" indent="0">
              <a:buNone/>
              <a:defRPr sz="1575"/>
            </a:lvl9pPr>
          </a:lstStyle>
          <a:p>
            <a:r>
              <a:rPr lang="en-US" smtClean="0"/>
              <a:t>Click icon to add picture</a:t>
            </a:r>
            <a:endParaRPr lang="en-US" dirty="0"/>
          </a:p>
        </p:txBody>
      </p:sp>
      <p:sp>
        <p:nvSpPr>
          <p:cNvPr id="24" name="Text Placeholder 3"/>
          <p:cNvSpPr>
            <a:spLocks noGrp="1"/>
          </p:cNvSpPr>
          <p:nvPr>
            <p:ph type="body" sz="half" idx="19"/>
          </p:nvPr>
        </p:nvSpPr>
        <p:spPr>
          <a:xfrm>
            <a:off x="3238867" y="12588659"/>
            <a:ext cx="2519871" cy="3851945"/>
          </a:xfrm>
        </p:spPr>
        <p:txBody>
          <a:bodyPr anchor="t">
            <a:normAutofit/>
          </a:bodyPr>
          <a:lstStyle>
            <a:lvl1pPr marL="0" indent="0">
              <a:buNone/>
              <a:defRPr sz="1378"/>
            </a:lvl1pPr>
            <a:lvl2pPr marL="449976" indent="0">
              <a:buNone/>
              <a:defRPr sz="1181"/>
            </a:lvl2pPr>
            <a:lvl3pPr marL="899952" indent="0">
              <a:buNone/>
              <a:defRPr sz="984"/>
            </a:lvl3pPr>
            <a:lvl4pPr marL="1349929" indent="0">
              <a:buNone/>
              <a:defRPr sz="886"/>
            </a:lvl4pPr>
            <a:lvl5pPr marL="1799905" indent="0">
              <a:buNone/>
              <a:defRPr sz="886"/>
            </a:lvl5pPr>
            <a:lvl6pPr marL="2249881" indent="0">
              <a:buNone/>
              <a:defRPr sz="886"/>
            </a:lvl6pPr>
            <a:lvl7pPr marL="2699857" indent="0">
              <a:buNone/>
              <a:defRPr sz="886"/>
            </a:lvl7pPr>
            <a:lvl8pPr marL="3149834" indent="0">
              <a:buNone/>
              <a:defRPr sz="886"/>
            </a:lvl8pPr>
            <a:lvl9pPr marL="3599810" indent="0">
              <a:buNone/>
              <a:defRPr sz="886"/>
            </a:lvl9pPr>
          </a:lstStyle>
          <a:p>
            <a:pPr lvl="0"/>
            <a:r>
              <a:rPr lang="en-US" smtClean="0"/>
              <a:t>Edit Master text styles</a:t>
            </a:r>
          </a:p>
        </p:txBody>
      </p:sp>
      <p:sp>
        <p:nvSpPr>
          <p:cNvPr id="25" name="Text Placeholder 4"/>
          <p:cNvSpPr>
            <a:spLocks noGrp="1"/>
          </p:cNvSpPr>
          <p:nvPr>
            <p:ph type="body" sz="quarter" idx="13"/>
          </p:nvPr>
        </p:nvSpPr>
        <p:spPr>
          <a:xfrm>
            <a:off x="5898678" y="10796567"/>
            <a:ext cx="2519871" cy="1792100"/>
          </a:xfrm>
        </p:spPr>
        <p:txBody>
          <a:bodyPr anchor="b">
            <a:noAutofit/>
          </a:bodyPr>
          <a:lstStyle>
            <a:lvl1pPr marL="0" indent="0">
              <a:buNone/>
              <a:defRPr sz="2362" b="0">
                <a:solidFill>
                  <a:schemeClr val="tx1"/>
                </a:solidFill>
              </a:defRPr>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US" smtClean="0"/>
              <a:t>Edit Master text styles</a:t>
            </a:r>
          </a:p>
        </p:txBody>
      </p:sp>
      <p:sp>
        <p:nvSpPr>
          <p:cNvPr id="26" name="Picture Placeholder 2"/>
          <p:cNvSpPr>
            <a:spLocks noGrp="1" noChangeAspect="1"/>
          </p:cNvSpPr>
          <p:nvPr>
            <p:ph type="pic" idx="22"/>
          </p:nvPr>
        </p:nvSpPr>
        <p:spPr>
          <a:xfrm>
            <a:off x="5898677" y="6120229"/>
            <a:ext cx="2519871" cy="3960563"/>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575"/>
            </a:lvl1pPr>
            <a:lvl2pPr marL="449976" indent="0">
              <a:buNone/>
              <a:defRPr sz="1575"/>
            </a:lvl2pPr>
            <a:lvl3pPr marL="899952" indent="0">
              <a:buNone/>
              <a:defRPr sz="1575"/>
            </a:lvl3pPr>
            <a:lvl4pPr marL="1349929" indent="0">
              <a:buNone/>
              <a:defRPr sz="1575"/>
            </a:lvl4pPr>
            <a:lvl5pPr marL="1799905" indent="0">
              <a:buNone/>
              <a:defRPr sz="1575"/>
            </a:lvl5pPr>
            <a:lvl6pPr marL="2249881" indent="0">
              <a:buNone/>
              <a:defRPr sz="1575"/>
            </a:lvl6pPr>
            <a:lvl7pPr marL="2699857" indent="0">
              <a:buNone/>
              <a:defRPr sz="1575"/>
            </a:lvl7pPr>
            <a:lvl8pPr marL="3149834" indent="0">
              <a:buNone/>
              <a:defRPr sz="1575"/>
            </a:lvl8pPr>
            <a:lvl9pPr marL="3599810" indent="0">
              <a:buNone/>
              <a:defRPr sz="1575"/>
            </a:lvl9pPr>
          </a:lstStyle>
          <a:p>
            <a:r>
              <a:rPr lang="en-US" smtClean="0"/>
              <a:t>Click icon to add picture</a:t>
            </a:r>
            <a:endParaRPr lang="en-US" dirty="0"/>
          </a:p>
        </p:txBody>
      </p:sp>
      <p:sp>
        <p:nvSpPr>
          <p:cNvPr id="27" name="Text Placeholder 3"/>
          <p:cNvSpPr>
            <a:spLocks noGrp="1"/>
          </p:cNvSpPr>
          <p:nvPr>
            <p:ph type="body" sz="half" idx="20"/>
          </p:nvPr>
        </p:nvSpPr>
        <p:spPr>
          <a:xfrm>
            <a:off x="5898587" y="12588654"/>
            <a:ext cx="2519871" cy="3851945"/>
          </a:xfrm>
        </p:spPr>
        <p:txBody>
          <a:bodyPr anchor="t">
            <a:normAutofit/>
          </a:bodyPr>
          <a:lstStyle>
            <a:lvl1pPr marL="0" indent="0">
              <a:buNone/>
              <a:defRPr sz="1378"/>
            </a:lvl1pPr>
            <a:lvl2pPr marL="449976" indent="0">
              <a:buNone/>
              <a:defRPr sz="1181"/>
            </a:lvl2pPr>
            <a:lvl3pPr marL="899952" indent="0">
              <a:buNone/>
              <a:defRPr sz="984"/>
            </a:lvl3pPr>
            <a:lvl4pPr marL="1349929" indent="0">
              <a:buNone/>
              <a:defRPr sz="886"/>
            </a:lvl4pPr>
            <a:lvl5pPr marL="1799905" indent="0">
              <a:buNone/>
              <a:defRPr sz="886"/>
            </a:lvl5pPr>
            <a:lvl6pPr marL="2249881" indent="0">
              <a:buNone/>
              <a:defRPr sz="886"/>
            </a:lvl6pPr>
            <a:lvl7pPr marL="2699857" indent="0">
              <a:buNone/>
              <a:defRPr sz="886"/>
            </a:lvl7pPr>
            <a:lvl8pPr marL="3149834" indent="0">
              <a:buNone/>
              <a:defRPr sz="886"/>
            </a:lvl8pPr>
            <a:lvl9pPr marL="3599810" indent="0">
              <a:buNone/>
              <a:defRPr sz="886"/>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527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4970" y="5760212"/>
            <a:ext cx="7829598" cy="1068039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4775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12982"/>
            <a:ext cx="8999538" cy="4887681"/>
          </a:xfrm>
          <a:prstGeom prst="rect">
            <a:avLst/>
          </a:prstGeom>
        </p:spPr>
      </p:pic>
      <p:sp>
        <p:nvSpPr>
          <p:cNvPr id="2" name="Vertical Title 1"/>
          <p:cNvSpPr>
            <a:spLocks noGrp="1"/>
          </p:cNvSpPr>
          <p:nvPr>
            <p:ph type="title" orient="vert"/>
          </p:nvPr>
        </p:nvSpPr>
        <p:spPr>
          <a:xfrm>
            <a:off x="6895896" y="1961184"/>
            <a:ext cx="1518672" cy="111517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4971" y="1958408"/>
            <a:ext cx="6178851" cy="111545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474301" y="1000041"/>
            <a:ext cx="2148640" cy="958369"/>
          </a:xfrm>
        </p:spPr>
        <p:txBody>
          <a:bodyPr/>
          <a:lstStyle>
            <a:lvl1pPr algn="r">
              <a:defRPr/>
            </a:lvl1pPr>
          </a:lstStyle>
          <a:p>
            <a:fld id="{48A87A34-81AB-432B-8DAE-1953F412C126}" type="datetimeFigureOut">
              <a:rPr lang="en-US" smtClean="0"/>
              <a:pPr/>
              <a:t>1/20/2021</a:t>
            </a:fld>
            <a:endParaRPr lang="en-US" dirty="0"/>
          </a:p>
        </p:txBody>
      </p:sp>
      <p:sp>
        <p:nvSpPr>
          <p:cNvPr id="5" name="Footer Placeholder 4"/>
          <p:cNvSpPr>
            <a:spLocks noGrp="1"/>
          </p:cNvSpPr>
          <p:nvPr>
            <p:ph type="ftr" sz="quarter" idx="11"/>
          </p:nvPr>
        </p:nvSpPr>
        <p:spPr>
          <a:xfrm>
            <a:off x="584970" y="1000041"/>
            <a:ext cx="4754339" cy="958369"/>
          </a:xfrm>
        </p:spPr>
        <p:txBody>
          <a:bodyPr/>
          <a:lstStyle/>
          <a:p>
            <a:endParaRPr lang="en-US" dirty="0"/>
          </a:p>
        </p:txBody>
      </p:sp>
      <p:sp>
        <p:nvSpPr>
          <p:cNvPr id="6" name="Slide Number Placeholder 5"/>
          <p:cNvSpPr>
            <a:spLocks noGrp="1"/>
          </p:cNvSpPr>
          <p:nvPr>
            <p:ph type="sldNum" sz="quarter" idx="12"/>
          </p:nvPr>
        </p:nvSpPr>
        <p:spPr>
          <a:xfrm>
            <a:off x="7757934" y="1000041"/>
            <a:ext cx="656634" cy="95836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2990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7921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12982"/>
            <a:ext cx="8999538" cy="4887681"/>
          </a:xfrm>
          <a:prstGeom prst="rect">
            <a:avLst/>
          </a:prstGeom>
        </p:spPr>
      </p:pic>
      <p:sp>
        <p:nvSpPr>
          <p:cNvPr id="2" name="Title 1"/>
          <p:cNvSpPr>
            <a:spLocks noGrp="1"/>
          </p:cNvSpPr>
          <p:nvPr>
            <p:ph type="title"/>
          </p:nvPr>
        </p:nvSpPr>
        <p:spPr>
          <a:xfrm>
            <a:off x="584970" y="1977854"/>
            <a:ext cx="7829598" cy="7354431"/>
          </a:xfrm>
        </p:spPr>
        <p:txBody>
          <a:bodyPr anchor="b">
            <a:normAutofit/>
          </a:bodyPr>
          <a:lstStyle>
            <a:lvl1pPr algn="r">
              <a:defRPr sz="3937"/>
            </a:lvl1pPr>
          </a:lstStyle>
          <a:p>
            <a:r>
              <a:rPr lang="en-US" smtClean="0"/>
              <a:t>Click to edit Master title style</a:t>
            </a:r>
            <a:endParaRPr lang="en-US" dirty="0"/>
          </a:p>
        </p:txBody>
      </p:sp>
      <p:sp>
        <p:nvSpPr>
          <p:cNvPr id="3" name="Text Placeholder 2"/>
          <p:cNvSpPr>
            <a:spLocks noGrp="1"/>
          </p:cNvSpPr>
          <p:nvPr>
            <p:ph type="body" idx="1"/>
          </p:nvPr>
        </p:nvSpPr>
        <p:spPr>
          <a:xfrm>
            <a:off x="584970" y="9558688"/>
            <a:ext cx="7829599" cy="3554288"/>
          </a:xfrm>
        </p:spPr>
        <p:txBody>
          <a:bodyPr>
            <a:normAutofit/>
          </a:bodyPr>
          <a:lstStyle>
            <a:lvl1pPr marL="0" indent="0" algn="r">
              <a:buNone/>
              <a:defRPr sz="2165">
                <a:solidFill>
                  <a:schemeClr val="tx1">
                    <a:tint val="75000"/>
                  </a:schemeClr>
                </a:solidFill>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474301" y="1000041"/>
            <a:ext cx="2148640" cy="958369"/>
          </a:xfrm>
        </p:spPr>
        <p:txBody>
          <a:bodyPr/>
          <a:lstStyle>
            <a:lvl1pPr algn="r">
              <a:defRPr/>
            </a:lvl1pPr>
          </a:lstStyle>
          <a:p>
            <a:fld id="{48A87A34-81AB-432B-8DAE-1953F412C126}" type="datetimeFigureOut">
              <a:rPr lang="en-US" smtClean="0"/>
              <a:pPr/>
              <a:t>1/20/2021</a:t>
            </a:fld>
            <a:endParaRPr lang="en-US" dirty="0"/>
          </a:p>
        </p:txBody>
      </p:sp>
      <p:sp>
        <p:nvSpPr>
          <p:cNvPr id="5" name="Footer Placeholder 4"/>
          <p:cNvSpPr>
            <a:spLocks noGrp="1"/>
          </p:cNvSpPr>
          <p:nvPr>
            <p:ph type="ftr" sz="quarter" idx="11"/>
          </p:nvPr>
        </p:nvSpPr>
        <p:spPr>
          <a:xfrm>
            <a:off x="584970" y="1000041"/>
            <a:ext cx="4754339" cy="958369"/>
          </a:xfrm>
        </p:spPr>
        <p:txBody>
          <a:bodyPr/>
          <a:lstStyle/>
          <a:p>
            <a:endParaRPr lang="en-US" dirty="0"/>
          </a:p>
        </p:txBody>
      </p:sp>
      <p:sp>
        <p:nvSpPr>
          <p:cNvPr id="6" name="Slide Number Placeholder 5"/>
          <p:cNvSpPr>
            <a:spLocks noGrp="1"/>
          </p:cNvSpPr>
          <p:nvPr>
            <p:ph type="sldNum" sz="quarter" idx="12"/>
          </p:nvPr>
        </p:nvSpPr>
        <p:spPr>
          <a:xfrm>
            <a:off x="7757935" y="1000041"/>
            <a:ext cx="656633" cy="95836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6497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4971" y="5760212"/>
            <a:ext cx="3848797" cy="1068039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68760" y="5760212"/>
            <a:ext cx="3845807" cy="1068039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4168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7390" y="2000074"/>
            <a:ext cx="6277178" cy="340012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08304" y="5731975"/>
            <a:ext cx="3625463" cy="2162578"/>
          </a:xfrm>
        </p:spPr>
        <p:txBody>
          <a:bodyPr anchor="b">
            <a:normAutofit/>
          </a:bodyPr>
          <a:lstStyle>
            <a:lvl1pPr marL="0" indent="0">
              <a:buNone/>
              <a:defRPr sz="2756" b="0">
                <a:solidFill>
                  <a:schemeClr val="tx1"/>
                </a:solidFill>
              </a:defRPr>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US" smtClean="0"/>
              <a:t>Edit Master text styles</a:t>
            </a:r>
          </a:p>
        </p:txBody>
      </p:sp>
      <p:sp>
        <p:nvSpPr>
          <p:cNvPr id="4" name="Content Placeholder 3"/>
          <p:cNvSpPr>
            <a:spLocks noGrp="1"/>
          </p:cNvSpPr>
          <p:nvPr>
            <p:ph sz="half" idx="2"/>
          </p:nvPr>
        </p:nvSpPr>
        <p:spPr>
          <a:xfrm>
            <a:off x="584970" y="8222527"/>
            <a:ext cx="3848797" cy="8218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2095" y="5731975"/>
            <a:ext cx="3622473" cy="2162578"/>
          </a:xfrm>
        </p:spPr>
        <p:txBody>
          <a:bodyPr anchor="b">
            <a:normAutofit/>
          </a:bodyPr>
          <a:lstStyle>
            <a:lvl1pPr marL="0" indent="0">
              <a:buNone/>
              <a:defRPr sz="2756" b="0">
                <a:solidFill>
                  <a:schemeClr val="tx1"/>
                </a:solidFill>
              </a:defRPr>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US" smtClean="0"/>
              <a:t>Edit Master text styles</a:t>
            </a:r>
          </a:p>
        </p:txBody>
      </p:sp>
      <p:sp>
        <p:nvSpPr>
          <p:cNvPr id="6" name="Content Placeholder 5"/>
          <p:cNvSpPr>
            <a:spLocks noGrp="1"/>
          </p:cNvSpPr>
          <p:nvPr>
            <p:ph sz="quarter" idx="4"/>
          </p:nvPr>
        </p:nvSpPr>
        <p:spPr>
          <a:xfrm>
            <a:off x="4568760" y="8222527"/>
            <a:ext cx="3845807" cy="8218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4815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7196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511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4970" y="4000147"/>
            <a:ext cx="3037344" cy="4200155"/>
          </a:xfrm>
        </p:spPr>
        <p:txBody>
          <a:bodyPr anchor="b"/>
          <a:lstStyle>
            <a:lvl1pPr algn="l">
              <a:defRPr sz="3149"/>
            </a:lvl1pPr>
          </a:lstStyle>
          <a:p>
            <a:r>
              <a:rPr lang="en-US" smtClean="0"/>
              <a:t>Click to edit Master title style</a:t>
            </a:r>
            <a:endParaRPr lang="en-US" dirty="0"/>
          </a:p>
        </p:txBody>
      </p:sp>
      <p:sp>
        <p:nvSpPr>
          <p:cNvPr id="3" name="Content Placeholder 2"/>
          <p:cNvSpPr>
            <a:spLocks noGrp="1"/>
          </p:cNvSpPr>
          <p:nvPr>
            <p:ph idx="1"/>
          </p:nvPr>
        </p:nvSpPr>
        <p:spPr>
          <a:xfrm>
            <a:off x="3824804" y="1960072"/>
            <a:ext cx="4589764" cy="14480533"/>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4970" y="8200302"/>
            <a:ext cx="3037344" cy="8240304"/>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654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4970" y="4000147"/>
            <a:ext cx="4011339" cy="4200155"/>
          </a:xfrm>
        </p:spPr>
        <p:txBody>
          <a:bodyPr anchor="b"/>
          <a:lstStyle>
            <a:lvl1pPr algn="l">
              <a:defRPr sz="314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00466" y="1971836"/>
            <a:ext cx="3616186" cy="14468769"/>
          </a:xfrm>
        </p:spPr>
        <p:txBody>
          <a:bodyPr anchor="t"/>
          <a:lstStyle>
            <a:lvl1pPr marL="0" indent="0">
              <a:buNone/>
              <a:defRPr sz="3149"/>
            </a:lvl1pPr>
            <a:lvl2pPr marL="449976" indent="0">
              <a:buNone/>
              <a:defRPr sz="2756"/>
            </a:lvl2pPr>
            <a:lvl3pPr marL="899952" indent="0">
              <a:buNone/>
              <a:defRPr sz="2362"/>
            </a:lvl3pPr>
            <a:lvl4pPr marL="1349929" indent="0">
              <a:buNone/>
              <a:defRPr sz="1968"/>
            </a:lvl4pPr>
            <a:lvl5pPr marL="1799905" indent="0">
              <a:buNone/>
              <a:defRPr sz="1968"/>
            </a:lvl5pPr>
            <a:lvl6pPr marL="2249881" indent="0">
              <a:buNone/>
              <a:defRPr sz="1968"/>
            </a:lvl6pPr>
            <a:lvl7pPr marL="2699857" indent="0">
              <a:buNone/>
              <a:defRPr sz="1968"/>
            </a:lvl7pPr>
            <a:lvl8pPr marL="3149834" indent="0">
              <a:buNone/>
              <a:defRPr sz="1968"/>
            </a:lvl8pPr>
            <a:lvl9pPr marL="3599810" indent="0">
              <a:buNone/>
              <a:defRPr sz="1968"/>
            </a:lvl9pPr>
          </a:lstStyle>
          <a:p>
            <a:r>
              <a:rPr lang="en-US" smtClean="0"/>
              <a:t>Click icon to add picture</a:t>
            </a:r>
            <a:endParaRPr lang="en-US" dirty="0"/>
          </a:p>
        </p:txBody>
      </p:sp>
      <p:sp>
        <p:nvSpPr>
          <p:cNvPr id="4" name="Text Placeholder 3"/>
          <p:cNvSpPr>
            <a:spLocks noGrp="1"/>
          </p:cNvSpPr>
          <p:nvPr>
            <p:ph type="body" sz="half" idx="2"/>
          </p:nvPr>
        </p:nvSpPr>
        <p:spPr>
          <a:xfrm>
            <a:off x="584970" y="8200302"/>
            <a:ext cx="4011339" cy="8240304"/>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416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66452"/>
            <a:ext cx="8999538" cy="1646291"/>
          </a:xfrm>
          <a:prstGeom prst="rect">
            <a:avLst/>
          </a:prstGeom>
          <a:solidFill>
            <a:schemeClr val="bg1"/>
          </a:solidFill>
        </p:spPr>
      </p:pic>
      <p:sp>
        <p:nvSpPr>
          <p:cNvPr id="2" name="Title Placeholder 1"/>
          <p:cNvSpPr>
            <a:spLocks noGrp="1"/>
          </p:cNvSpPr>
          <p:nvPr>
            <p:ph type="title"/>
          </p:nvPr>
        </p:nvSpPr>
        <p:spPr>
          <a:xfrm>
            <a:off x="2137390" y="2006302"/>
            <a:ext cx="6277178" cy="339389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4970" y="5760212"/>
            <a:ext cx="7829598" cy="1068039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10926" y="16683952"/>
            <a:ext cx="2103642" cy="958369"/>
          </a:xfrm>
          <a:prstGeom prst="rect">
            <a:avLst/>
          </a:prstGeom>
        </p:spPr>
        <p:txBody>
          <a:bodyPr vert="horz" lIns="91440" tIns="45720" rIns="91440" bIns="45720" rtlCol="0" anchor="ctr"/>
          <a:lstStyle>
            <a:lvl1pPr algn="r">
              <a:defRPr sz="1033">
                <a:solidFill>
                  <a:schemeClr val="tx1">
                    <a:tint val="75000"/>
                  </a:schemeClr>
                </a:solidFill>
              </a:defRPr>
            </a:lvl1pPr>
          </a:lstStyle>
          <a:p>
            <a:fld id="{48A87A34-81AB-432B-8DAE-1953F412C126}" type="datetimeFigureOut">
              <a:rPr lang="en-US" smtClean="0"/>
              <a:pPr/>
              <a:t>1/20/2021</a:t>
            </a:fld>
            <a:endParaRPr lang="en-US" dirty="0"/>
          </a:p>
        </p:txBody>
      </p:sp>
      <p:sp>
        <p:nvSpPr>
          <p:cNvPr id="5" name="Footer Placeholder 4"/>
          <p:cNvSpPr>
            <a:spLocks noGrp="1"/>
          </p:cNvSpPr>
          <p:nvPr>
            <p:ph type="ftr" sz="quarter" idx="3"/>
          </p:nvPr>
        </p:nvSpPr>
        <p:spPr>
          <a:xfrm>
            <a:off x="584970" y="16682626"/>
            <a:ext cx="5590963" cy="958369"/>
          </a:xfrm>
          <a:prstGeom prst="rect">
            <a:avLst/>
          </a:prstGeom>
        </p:spPr>
        <p:txBody>
          <a:bodyPr vert="horz" lIns="91440" tIns="45720" rIns="91440" bIns="45720" rtlCol="0" anchor="ctr"/>
          <a:lstStyle>
            <a:lvl1pPr algn="l">
              <a:defRPr sz="103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68418" y="1000041"/>
            <a:ext cx="1946150" cy="958369"/>
          </a:xfrm>
          <a:prstGeom prst="rect">
            <a:avLst/>
          </a:prstGeom>
        </p:spPr>
        <p:txBody>
          <a:bodyPr vert="horz" lIns="91440" tIns="45720" rIns="91440" bIns="45720" rtlCol="0" anchor="ctr"/>
          <a:lstStyle>
            <a:lvl1pPr algn="r">
              <a:defRPr sz="1033">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4335426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r" defTabSz="899952" rtl="0" eaLnBrk="1" latinLnBrk="0" hangingPunct="1">
        <a:lnSpc>
          <a:spcPct val="90000"/>
        </a:lnSpc>
        <a:spcBef>
          <a:spcPct val="0"/>
        </a:spcBef>
        <a:buNone/>
        <a:defRPr sz="3937" kern="1200" cap="all" baseline="0">
          <a:solidFill>
            <a:schemeClr val="tx1"/>
          </a:solidFill>
          <a:latin typeface="+mj-lt"/>
          <a:ea typeface="+mj-ea"/>
          <a:cs typeface="+mj-cs"/>
        </a:defRPr>
      </a:lvl1pPr>
    </p:titleStyle>
    <p:bodyStyle>
      <a:lvl1pPr marL="224988" indent="-224988" algn="l" defTabSz="899952" rtl="0" eaLnBrk="1" latinLnBrk="0" hangingPunct="1">
        <a:lnSpc>
          <a:spcPct val="90000"/>
        </a:lnSpc>
        <a:spcBef>
          <a:spcPts val="984"/>
        </a:spcBef>
        <a:buFont typeface="Arial" panose="020B0604020202020204" pitchFamily="34" charset="0"/>
        <a:buChar char="•"/>
        <a:defRPr sz="2165" kern="1200">
          <a:solidFill>
            <a:schemeClr val="tx1"/>
          </a:solidFill>
          <a:latin typeface="+mn-lt"/>
          <a:ea typeface="+mn-ea"/>
          <a:cs typeface="+mn-cs"/>
        </a:defRPr>
      </a:lvl1pPr>
      <a:lvl2pPr marL="674964" indent="-224988" algn="l" defTabSz="899952" rtl="0" eaLnBrk="1" latinLnBrk="0" hangingPunct="1">
        <a:lnSpc>
          <a:spcPct val="90000"/>
        </a:lnSpc>
        <a:spcBef>
          <a:spcPts val="492"/>
        </a:spcBef>
        <a:buFont typeface="Arial" panose="020B0604020202020204" pitchFamily="34" charset="0"/>
        <a:buChar char="•"/>
        <a:defRPr sz="1968" kern="1200">
          <a:solidFill>
            <a:schemeClr val="tx1"/>
          </a:solidFill>
          <a:latin typeface="+mn-lt"/>
          <a:ea typeface="+mn-ea"/>
          <a:cs typeface="+mn-cs"/>
        </a:defRPr>
      </a:lvl2pPr>
      <a:lvl3pPr marL="1124941"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3pPr>
      <a:lvl4pPr marL="1574917" indent="-224988" algn="l" defTabSz="899952" rtl="0" eaLnBrk="1" latinLnBrk="0" hangingPunct="1">
        <a:lnSpc>
          <a:spcPct val="90000"/>
        </a:lnSpc>
        <a:spcBef>
          <a:spcPts val="492"/>
        </a:spcBef>
        <a:buFont typeface="Arial" panose="020B0604020202020204" pitchFamily="34" charset="0"/>
        <a:buChar char="•"/>
        <a:defRPr sz="1575" kern="1200">
          <a:solidFill>
            <a:schemeClr val="tx1"/>
          </a:solidFill>
          <a:latin typeface="+mn-lt"/>
          <a:ea typeface="+mn-ea"/>
          <a:cs typeface="+mn-cs"/>
        </a:defRPr>
      </a:lvl4pPr>
      <a:lvl5pPr marL="2024893" indent="-224988" algn="l" defTabSz="899952" rtl="0" eaLnBrk="1" latinLnBrk="0" hangingPunct="1">
        <a:lnSpc>
          <a:spcPct val="90000"/>
        </a:lnSpc>
        <a:spcBef>
          <a:spcPts val="492"/>
        </a:spcBef>
        <a:buFont typeface="Arial" panose="020B0604020202020204" pitchFamily="34" charset="0"/>
        <a:buChar char="•"/>
        <a:defRPr sz="1575" kern="1200">
          <a:solidFill>
            <a:schemeClr val="tx1"/>
          </a:solidFill>
          <a:latin typeface="+mn-lt"/>
          <a:ea typeface="+mn-ea"/>
          <a:cs typeface="+mn-cs"/>
        </a:defRPr>
      </a:lvl5pPr>
      <a:lvl6pPr marL="2474869" indent="-224988" algn="l" defTabSz="899952" rtl="0" eaLnBrk="1" latinLnBrk="0" hangingPunct="1">
        <a:lnSpc>
          <a:spcPct val="90000"/>
        </a:lnSpc>
        <a:spcBef>
          <a:spcPts val="492"/>
        </a:spcBef>
        <a:buFont typeface="Arial" panose="020B0604020202020204" pitchFamily="34" charset="0"/>
        <a:buChar char="•"/>
        <a:defRPr sz="1575"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575"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575"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575" kern="1200">
          <a:solidFill>
            <a:schemeClr val="tx1"/>
          </a:solidFill>
          <a:latin typeface="+mn-lt"/>
          <a:ea typeface="+mn-ea"/>
          <a:cs typeface="+mn-cs"/>
        </a:defRPr>
      </a:lvl9pPr>
    </p:bodyStyle>
    <p:otherStyle>
      <a:defPPr>
        <a:defRPr lang="en-US"/>
      </a:defPPr>
      <a:lvl1pPr marL="0" algn="l" defTabSz="899952" rtl="0" eaLnBrk="1" latinLnBrk="0" hangingPunct="1">
        <a:defRPr sz="1772" kern="1200">
          <a:solidFill>
            <a:schemeClr val="tx1"/>
          </a:solidFill>
          <a:latin typeface="+mn-lt"/>
          <a:ea typeface="+mn-ea"/>
          <a:cs typeface="+mn-cs"/>
        </a:defRPr>
      </a:lvl1pPr>
      <a:lvl2pPr marL="449976" algn="l" defTabSz="899952" rtl="0" eaLnBrk="1" latinLnBrk="0" hangingPunct="1">
        <a:defRPr sz="1772" kern="1200">
          <a:solidFill>
            <a:schemeClr val="tx1"/>
          </a:solidFill>
          <a:latin typeface="+mn-lt"/>
          <a:ea typeface="+mn-ea"/>
          <a:cs typeface="+mn-cs"/>
        </a:defRPr>
      </a:lvl2pPr>
      <a:lvl3pPr marL="899952" algn="l" defTabSz="899952" rtl="0" eaLnBrk="1" latinLnBrk="0" hangingPunct="1">
        <a:defRPr sz="1772" kern="1200">
          <a:solidFill>
            <a:schemeClr val="tx1"/>
          </a:solidFill>
          <a:latin typeface="+mn-lt"/>
          <a:ea typeface="+mn-ea"/>
          <a:cs typeface="+mn-cs"/>
        </a:defRPr>
      </a:lvl3pPr>
      <a:lvl4pPr marL="1349929" algn="l" defTabSz="899952" rtl="0" eaLnBrk="1" latinLnBrk="0" hangingPunct="1">
        <a:defRPr sz="1772" kern="1200">
          <a:solidFill>
            <a:schemeClr val="tx1"/>
          </a:solidFill>
          <a:latin typeface="+mn-lt"/>
          <a:ea typeface="+mn-ea"/>
          <a:cs typeface="+mn-cs"/>
        </a:defRPr>
      </a:lvl4pPr>
      <a:lvl5pPr marL="1799905" algn="l" defTabSz="899952" rtl="0" eaLnBrk="1" latinLnBrk="0" hangingPunct="1">
        <a:defRPr sz="1772" kern="1200">
          <a:solidFill>
            <a:schemeClr val="tx1"/>
          </a:solidFill>
          <a:latin typeface="+mn-lt"/>
          <a:ea typeface="+mn-ea"/>
          <a:cs typeface="+mn-cs"/>
        </a:defRPr>
      </a:lvl5pPr>
      <a:lvl6pPr marL="2249881" algn="l" defTabSz="899952" rtl="0" eaLnBrk="1" latinLnBrk="0" hangingPunct="1">
        <a:defRPr sz="1772" kern="1200">
          <a:solidFill>
            <a:schemeClr val="tx1"/>
          </a:solidFill>
          <a:latin typeface="+mn-lt"/>
          <a:ea typeface="+mn-ea"/>
          <a:cs typeface="+mn-cs"/>
        </a:defRPr>
      </a:lvl6pPr>
      <a:lvl7pPr marL="2699857" algn="l" defTabSz="899952" rtl="0" eaLnBrk="1" latinLnBrk="0" hangingPunct="1">
        <a:defRPr sz="1772" kern="1200">
          <a:solidFill>
            <a:schemeClr val="tx1"/>
          </a:solidFill>
          <a:latin typeface="+mn-lt"/>
          <a:ea typeface="+mn-ea"/>
          <a:cs typeface="+mn-cs"/>
        </a:defRPr>
      </a:lvl7pPr>
      <a:lvl8pPr marL="3149834" algn="l" defTabSz="899952" rtl="0" eaLnBrk="1" latinLnBrk="0" hangingPunct="1">
        <a:defRPr sz="1772" kern="1200">
          <a:solidFill>
            <a:schemeClr val="tx1"/>
          </a:solidFill>
          <a:latin typeface="+mn-lt"/>
          <a:ea typeface="+mn-ea"/>
          <a:cs typeface="+mn-cs"/>
        </a:defRPr>
      </a:lvl8pPr>
      <a:lvl9pPr marL="3599810" algn="l" defTabSz="899952"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60120" y="166359"/>
            <a:ext cx="7747584" cy="118494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r"/>
            <a:r>
              <a:rPr lang="id-ID" sz="2400" b="1" dirty="0">
                <a:ln/>
                <a:latin typeface="Arial" panose="020B0604020202020204" pitchFamily="34" charset="0"/>
                <a:cs typeface="Arial" panose="020B0604020202020204" pitchFamily="34" charset="0"/>
              </a:rPr>
              <a:t>Lembar Informasi </a:t>
            </a:r>
            <a:r>
              <a:rPr lang="id-ID" sz="2400" b="1" dirty="0" smtClean="0">
                <a:ln/>
                <a:latin typeface="Arial" panose="020B0604020202020204" pitchFamily="34" charset="0"/>
                <a:cs typeface="Arial" panose="020B0604020202020204" pitchFamily="34" charset="0"/>
              </a:rPr>
              <a:t>Aturan</a:t>
            </a:r>
          </a:p>
          <a:p>
            <a:pPr algn="r"/>
            <a:endParaRPr lang="id-ID" sz="1050" b="1" dirty="0">
              <a:ln/>
              <a:latin typeface="Arial" panose="020B0604020202020204" pitchFamily="34" charset="0"/>
              <a:cs typeface="Arial" panose="020B0604020202020204" pitchFamily="34" charset="0"/>
            </a:endParaRPr>
          </a:p>
          <a:p>
            <a:pPr algn="r"/>
            <a:r>
              <a:rPr lang="id-ID" sz="1400" b="1" dirty="0">
                <a:ln/>
                <a:solidFill>
                  <a:schemeClr val="accent3"/>
                </a:solidFill>
                <a:latin typeface="Arial" panose="020B0604020202020204" pitchFamily="34" charset="0"/>
                <a:cs typeface="Arial" panose="020B0604020202020204" pitchFamily="34" charset="0"/>
              </a:rPr>
              <a:t>Direktorat Administrasi Pendidikan </a:t>
            </a:r>
            <a:r>
              <a:rPr lang="id-ID" sz="1400" b="1" dirty="0" smtClean="0">
                <a:ln/>
                <a:solidFill>
                  <a:schemeClr val="accent3"/>
                </a:solidFill>
                <a:latin typeface="Arial" panose="020B0604020202020204" pitchFamily="34" charset="0"/>
                <a:cs typeface="Arial" panose="020B0604020202020204" pitchFamily="34" charset="0"/>
              </a:rPr>
              <a:t>danPenerimaan </a:t>
            </a:r>
            <a:r>
              <a:rPr lang="id-ID" sz="1400" b="1" dirty="0">
                <a:ln/>
                <a:solidFill>
                  <a:schemeClr val="accent3"/>
                </a:solidFill>
                <a:latin typeface="Arial" panose="020B0604020202020204" pitchFamily="34" charset="0"/>
                <a:cs typeface="Arial" panose="020B0604020202020204" pitchFamily="34" charset="0"/>
              </a:rPr>
              <a:t>Mahasiswa Baru</a:t>
            </a:r>
          </a:p>
          <a:p>
            <a:pPr algn="r"/>
            <a:endParaRPr lang="id-ID" sz="1050" b="1" i="1" dirty="0" smtClean="0">
              <a:ln/>
              <a:latin typeface="Arial" panose="020B0604020202020204" pitchFamily="34" charset="0"/>
              <a:cs typeface="Arial" panose="020B0604020202020204" pitchFamily="34" charset="0"/>
            </a:endParaRPr>
          </a:p>
          <a:p>
            <a:pPr algn="r"/>
            <a:r>
              <a:rPr lang="id-ID" sz="1200" b="1" i="1" smtClean="0">
                <a:ln/>
                <a:latin typeface="Arial" panose="020B0604020202020204" pitchFamily="34" charset="0"/>
                <a:cs typeface="Arial" panose="020B0604020202020204" pitchFamily="34" charset="0"/>
              </a:rPr>
              <a:t>Untuk </a:t>
            </a:r>
            <a:r>
              <a:rPr lang="id-ID" sz="1200" b="1" i="1" dirty="0">
                <a:ln/>
                <a:latin typeface="Arial" panose="020B0604020202020204" pitchFamily="34" charset="0"/>
                <a:cs typeface="Arial" panose="020B0604020202020204" pitchFamily="34" charset="0"/>
              </a:rPr>
              <a:t>M</a:t>
            </a:r>
            <a:r>
              <a:rPr lang="id-ID" sz="1200" b="1" i="1" smtClean="0">
                <a:ln/>
                <a:latin typeface="Arial" panose="020B0604020202020204" pitchFamily="34" charset="0"/>
                <a:cs typeface="Arial" panose="020B0604020202020204" pitchFamily="34" charset="0"/>
              </a:rPr>
              <a:t>ahasiswa</a:t>
            </a:r>
            <a:r>
              <a:rPr lang="id-ID" sz="1200" b="1" i="1" dirty="0">
                <a:ln/>
                <a:latin typeface="Arial" panose="020B0604020202020204" pitchFamily="34" charset="0"/>
                <a:cs typeface="Arial" panose="020B0604020202020204" pitchFamily="34" charset="0"/>
              </a:rPr>
              <a:t>, Dosen dan Tenaga Kependidikan Bagian Akademik</a:t>
            </a:r>
            <a:endParaRPr lang="en-US" sz="1200" b="1" i="1" dirty="0">
              <a:ln/>
              <a:latin typeface="Arial" panose="020B0604020202020204" pitchFamily="34" charset="0"/>
              <a:cs typeface="Arial" panose="020B0604020202020204" pitchFamily="34" charset="0"/>
            </a:endParaRPr>
          </a:p>
        </p:txBody>
      </p:sp>
      <p:cxnSp>
        <p:nvCxnSpPr>
          <p:cNvPr id="15" name="Straight Connector 14"/>
          <p:cNvCxnSpPr/>
          <p:nvPr/>
        </p:nvCxnSpPr>
        <p:spPr>
          <a:xfrm>
            <a:off x="0" y="1535965"/>
            <a:ext cx="899953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9254" y="2227175"/>
            <a:ext cx="4434323" cy="40011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id-ID" sz="2000" b="1" dirty="0" smtClean="0">
                <a:ln/>
                <a:latin typeface="Arial" panose="020B0604020202020204" pitchFamily="34" charset="0"/>
                <a:cs typeface="Arial" panose="020B0604020202020204" pitchFamily="34" charset="0"/>
              </a:rPr>
              <a:t>Pengantar </a:t>
            </a:r>
            <a:endParaRPr lang="en-US" sz="2000" b="1" dirty="0">
              <a:ln/>
              <a:latin typeface="Arial" panose="020B0604020202020204" pitchFamily="34" charset="0"/>
              <a:cs typeface="Arial" panose="020B0604020202020204" pitchFamily="34" charset="0"/>
            </a:endParaRPr>
          </a:p>
        </p:txBody>
      </p:sp>
      <p:sp>
        <p:nvSpPr>
          <p:cNvPr id="17" name="Rectangle 16"/>
          <p:cNvSpPr/>
          <p:nvPr/>
        </p:nvSpPr>
        <p:spPr>
          <a:xfrm>
            <a:off x="4490726" y="2341475"/>
            <a:ext cx="4362895"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endParaRPr lang="id-ID" sz="1200" dirty="0">
              <a:ln/>
              <a:latin typeface="Arial" panose="020B0604020202020204" pitchFamily="34" charset="0"/>
              <a:cs typeface="Arial" panose="020B0604020202020204" pitchFamily="34" charset="0"/>
            </a:endParaRPr>
          </a:p>
          <a:p>
            <a:pPr algn="just"/>
            <a:r>
              <a:rPr lang="id-ID" sz="1200" dirty="0">
                <a:ln/>
                <a:latin typeface="Arial" panose="020B0604020202020204" pitchFamily="34" charset="0"/>
                <a:cs typeface="Arial" panose="020B0604020202020204" pitchFamily="34" charset="0"/>
              </a:rPr>
              <a:t>  </a:t>
            </a:r>
            <a:endParaRPr lang="en-US" sz="1200" dirty="0">
              <a:ln/>
              <a:latin typeface="Arial" panose="020B0604020202020204" pitchFamily="34" charset="0"/>
              <a:cs typeface="Arial" panose="020B0604020202020204" pitchFamily="34" charset="0"/>
            </a:endParaRPr>
          </a:p>
        </p:txBody>
      </p:sp>
      <p:sp>
        <p:nvSpPr>
          <p:cNvPr id="18" name="Rectangle 17"/>
          <p:cNvSpPr/>
          <p:nvPr/>
        </p:nvSpPr>
        <p:spPr>
          <a:xfrm>
            <a:off x="89254" y="2728457"/>
            <a:ext cx="8788176" cy="5278368"/>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id-ID" sz="1200" dirty="0">
                <a:ln/>
                <a:latin typeface="Arial" panose="020B0604020202020204" pitchFamily="34" charset="0"/>
                <a:cs typeface="Arial" panose="020B0604020202020204" pitchFamily="34" charset="0"/>
              </a:rPr>
              <a:t>Lembar informasi </a:t>
            </a:r>
            <a:r>
              <a:rPr lang="id-ID" sz="1200" dirty="0" smtClean="0">
                <a:ln/>
                <a:latin typeface="Arial" panose="020B0604020202020204" pitchFamily="34" charset="0"/>
                <a:cs typeface="Arial" panose="020B0604020202020204" pitchFamily="34" charset="0"/>
              </a:rPr>
              <a:t>Aturan dikeluarkan </a:t>
            </a:r>
            <a:r>
              <a:rPr lang="id-ID" sz="1200" dirty="0">
                <a:ln/>
                <a:latin typeface="Arial" panose="020B0604020202020204" pitchFamily="34" charset="0"/>
                <a:cs typeface="Arial" panose="020B0604020202020204" pitchFamily="34" charset="0"/>
              </a:rPr>
              <a:t>oleh Direktorat Administrasi Pendidikan dan Penerimaan Mahasiswa Baru (Dit APPMB)-IPB dengan tujuan untuk menginternalisasi aturan administrasi pendidikan yang sudah tercantum dalam Buku Panduan Pendidikan Program Sarjana IPB. </a:t>
            </a:r>
          </a:p>
          <a:p>
            <a:pPr algn="just"/>
            <a:endParaRPr lang="id-ID" sz="1200" b="1" dirty="0">
              <a:ln/>
              <a:latin typeface="Arial" panose="020B0604020202020204" pitchFamily="34" charset="0"/>
              <a:cs typeface="Arial" panose="020B0604020202020204" pitchFamily="34" charset="0"/>
            </a:endParaRPr>
          </a:p>
          <a:p>
            <a:pPr algn="just"/>
            <a:r>
              <a:rPr lang="id-ID" sz="1200" dirty="0" smtClean="0">
                <a:ln/>
                <a:latin typeface="Arial" panose="020B0604020202020204" pitchFamily="34" charset="0"/>
                <a:cs typeface="Arial" panose="020B0604020202020204" pitchFamily="34" charset="0"/>
              </a:rPr>
              <a:t>Tema pada Edisi bulan ini adalah Registsrasi Ulang melalui </a:t>
            </a:r>
            <a:r>
              <a:rPr lang="id-ID" sz="1200" b="1" dirty="0" smtClean="0">
                <a:ln/>
                <a:latin typeface="Arial" panose="020B0604020202020204" pitchFamily="34" charset="0"/>
                <a:cs typeface="Arial" panose="020B0604020202020204" pitchFamily="34" charset="0"/>
              </a:rPr>
              <a:t>Pengisian </a:t>
            </a:r>
            <a:r>
              <a:rPr lang="id-ID" sz="1200" b="1" dirty="0">
                <a:ln/>
                <a:latin typeface="Arial" panose="020B0604020202020204" pitchFamily="34" charset="0"/>
                <a:cs typeface="Arial" panose="020B0604020202020204" pitchFamily="34" charset="0"/>
              </a:rPr>
              <a:t>KRS Online</a:t>
            </a:r>
            <a:r>
              <a:rPr lang="id-ID" sz="1200" dirty="0">
                <a:ln/>
                <a:latin typeface="Arial" panose="020B0604020202020204" pitchFamily="34" charset="0"/>
                <a:cs typeface="Arial" panose="020B0604020202020204" pitchFamily="34" charset="0"/>
              </a:rPr>
              <a:t>. Kewajiban registrasi ulang berlaku bagi seluruh mahasiswa yang belum memperoleh Surat Keterangan Lulus (SKL) dari Fakultas. </a:t>
            </a:r>
          </a:p>
          <a:p>
            <a:pPr algn="just"/>
            <a:endParaRPr lang="id-ID" sz="1200" dirty="0">
              <a:ln/>
              <a:latin typeface="Arial" panose="020B0604020202020204" pitchFamily="34" charset="0"/>
              <a:cs typeface="Arial" panose="020B0604020202020204" pitchFamily="34" charset="0"/>
            </a:endParaRPr>
          </a:p>
          <a:p>
            <a:pPr algn="just"/>
            <a:r>
              <a:rPr lang="id-ID" sz="1200" dirty="0">
                <a:ln/>
                <a:latin typeface="Arial" panose="020B0604020202020204" pitchFamily="34" charset="0"/>
                <a:cs typeface="Arial" panose="020B0604020202020204" pitchFamily="34" charset="0"/>
              </a:rPr>
              <a:t>Rangkaian kegiatan registrasi ulang/Pengisian KRS Online dimulai sejak masa perwalian. Setiap mahasiswa wajib berkonsultasi dengan Pembimbing Akademik (PA) masing-masing mengenai rencana studi pada semester yang akan di masukinya. </a:t>
            </a:r>
          </a:p>
          <a:p>
            <a:pPr algn="just"/>
            <a:endParaRPr lang="id-ID" sz="600" dirty="0">
              <a:ln/>
              <a:latin typeface="Arial" panose="020B0604020202020204" pitchFamily="34" charset="0"/>
              <a:cs typeface="Arial" panose="020B0604020202020204" pitchFamily="34" charset="0"/>
            </a:endParaRPr>
          </a:p>
          <a:p>
            <a:pPr algn="just"/>
            <a:r>
              <a:rPr lang="id-ID" sz="1200" dirty="0">
                <a:ln/>
                <a:latin typeface="Arial" panose="020B0604020202020204" pitchFamily="34" charset="0"/>
                <a:cs typeface="Arial" panose="020B0604020202020204" pitchFamily="34" charset="0"/>
              </a:rPr>
              <a:t>Mulai Semester Ganjil 2018/2019 Pengisian Form Perwalian dilakukan secara online pada simak.ipb.ac.id. Pengisian Form Perwalian </a:t>
            </a:r>
            <a:r>
              <a:rPr lang="id-ID" sz="1200" dirty="0" smtClean="0">
                <a:ln/>
                <a:latin typeface="Arial" panose="020B0604020202020204" pitchFamily="34" charset="0"/>
                <a:cs typeface="Arial" panose="020B0604020202020204" pitchFamily="34" charset="0"/>
              </a:rPr>
              <a:t>diperuntukan bagi mahasiswa semester 3 dan dilakukan </a:t>
            </a:r>
            <a:r>
              <a:rPr lang="id-ID" sz="1200" dirty="0">
                <a:ln/>
                <a:latin typeface="Arial" panose="020B0604020202020204" pitchFamily="34" charset="0"/>
                <a:cs typeface="Arial" panose="020B0604020202020204" pitchFamily="34" charset="0"/>
              </a:rPr>
              <a:t>selambat-lambatnya 2 minggu sebelum masa Pengisian KRS Online.  </a:t>
            </a:r>
            <a:r>
              <a:rPr lang="id-ID" sz="1200" dirty="0" smtClean="0">
                <a:ln/>
                <a:latin typeface="Arial" panose="020B0604020202020204" pitchFamily="34" charset="0"/>
                <a:cs typeface="Arial" panose="020B0604020202020204" pitchFamily="34" charset="0"/>
              </a:rPr>
              <a:t>Form </a:t>
            </a:r>
            <a:r>
              <a:rPr lang="id-ID" sz="1200" dirty="0">
                <a:ln/>
                <a:latin typeface="Arial" panose="020B0604020202020204" pitchFamily="34" charset="0"/>
                <a:cs typeface="Arial" panose="020B0604020202020204" pitchFamily="34" charset="0"/>
              </a:rPr>
              <a:t>Perwalian wajib </a:t>
            </a:r>
            <a:r>
              <a:rPr lang="id-ID" sz="1200" dirty="0" smtClean="0">
                <a:ln/>
                <a:latin typeface="Arial" panose="020B0604020202020204" pitchFamily="34" charset="0"/>
                <a:cs typeface="Arial" panose="020B0604020202020204" pitchFamily="34" charset="0"/>
              </a:rPr>
              <a:t>di cetak dan di </a:t>
            </a:r>
            <a:r>
              <a:rPr lang="id-ID" sz="1200" dirty="0">
                <a:ln/>
                <a:latin typeface="Arial" panose="020B0604020202020204" pitchFamily="34" charset="0"/>
                <a:cs typeface="Arial" panose="020B0604020202020204" pitchFamily="34" charset="0"/>
              </a:rPr>
              <a:t>tanda tangani oleh </a:t>
            </a:r>
            <a:r>
              <a:rPr lang="id-ID" sz="1200" dirty="0" smtClean="0">
                <a:ln/>
                <a:latin typeface="Arial" panose="020B0604020202020204" pitchFamily="34" charset="0"/>
                <a:cs typeface="Arial" panose="020B0604020202020204" pitchFamily="34" charset="0"/>
              </a:rPr>
              <a:t>PA. Selanjutnya </a:t>
            </a:r>
            <a:r>
              <a:rPr lang="id-ID" sz="1200" dirty="0">
                <a:ln/>
                <a:latin typeface="Arial" panose="020B0604020202020204" pitchFamily="34" charset="0"/>
                <a:cs typeface="Arial" panose="020B0604020202020204" pitchFamily="34" charset="0"/>
              </a:rPr>
              <a:t>mahasiswa harus melakukan pengisian KRS Online melalui simak.ipb.ac.id sesuai dengan tanggal yang telah ditetapkan pada Kalender Pendidikan IPB. KRS yang telah diisi wajib di print out dan ditandatangani oleh PA. PA berhak menolak menandatanganinya jika KRS Online tidak sesuai dengan rencana studi yang tercantum pada form perwalian.</a:t>
            </a:r>
          </a:p>
          <a:p>
            <a:pPr algn="just"/>
            <a:endParaRPr lang="id-ID" sz="1000" dirty="0">
              <a:ln/>
              <a:latin typeface="Arial" panose="020B0604020202020204" pitchFamily="34" charset="0"/>
              <a:cs typeface="Arial" panose="020B0604020202020204" pitchFamily="34" charset="0"/>
            </a:endParaRPr>
          </a:p>
          <a:p>
            <a:pPr algn="just"/>
            <a:r>
              <a:rPr lang="id-ID" sz="1200" dirty="0">
                <a:ln/>
                <a:latin typeface="Arial" panose="020B0604020202020204" pitchFamily="34" charset="0"/>
                <a:cs typeface="Arial" panose="020B0604020202020204" pitchFamily="34" charset="0"/>
              </a:rPr>
              <a:t>Dit APPMB berhak menolak keluhan/aduan dari mahasiswa terkait KRS online jika mahasiswa tidak membawa print out KRS online yang telah ditandatangani oleh PA. Perubahan isi KRS HANYA dapat dilakukan pada masa pengisian KRS Perubahan (KRS B). </a:t>
            </a:r>
            <a:r>
              <a:rPr lang="id-ID" sz="1200" i="1" dirty="0" smtClean="0">
                <a:ln/>
                <a:latin typeface="Arial" panose="020B0604020202020204" pitchFamily="34" charset="0"/>
                <a:cs typeface="Arial" panose="020B0604020202020204" pitchFamily="34" charset="0"/>
              </a:rPr>
              <a:t>Print </a:t>
            </a:r>
            <a:r>
              <a:rPr lang="id-ID" sz="1200" i="1" dirty="0">
                <a:ln/>
                <a:latin typeface="Arial" panose="020B0604020202020204" pitchFamily="34" charset="0"/>
                <a:cs typeface="Arial" panose="020B0604020202020204" pitchFamily="34" charset="0"/>
              </a:rPr>
              <a:t>out </a:t>
            </a:r>
            <a:r>
              <a:rPr lang="id-ID" sz="1200" dirty="0">
                <a:ln/>
                <a:latin typeface="Arial" panose="020B0604020202020204" pitchFamily="34" charset="0"/>
                <a:cs typeface="Arial" panose="020B0604020202020204" pitchFamily="34" charset="0"/>
              </a:rPr>
              <a:t>KRS tercantum besarnya tagihan SPP (UKT) yang sudah dibayarkan dan tanggal pembayaran serta instansi pemberi beasiswa. </a:t>
            </a:r>
          </a:p>
          <a:p>
            <a:pPr algn="just"/>
            <a:endParaRPr lang="id-ID" sz="900" dirty="0">
              <a:ln/>
              <a:latin typeface="Arial" panose="020B0604020202020204" pitchFamily="34" charset="0"/>
              <a:cs typeface="Arial" panose="020B0604020202020204" pitchFamily="34" charset="0"/>
            </a:endParaRPr>
          </a:p>
          <a:p>
            <a:pPr algn="just"/>
            <a:r>
              <a:rPr lang="id-ID" sz="1200" dirty="0">
                <a:ln/>
                <a:latin typeface="Arial" panose="020B0604020202020204" pitchFamily="34" charset="0"/>
                <a:cs typeface="Arial" panose="020B0604020202020204" pitchFamily="34" charset="0"/>
              </a:rPr>
              <a:t>Mulai </a:t>
            </a:r>
            <a:r>
              <a:rPr lang="id-ID" sz="1200" dirty="0" smtClean="0">
                <a:ln/>
                <a:latin typeface="Arial" panose="020B0604020202020204" pitchFamily="34" charset="0"/>
                <a:cs typeface="Arial" panose="020B0604020202020204" pitchFamily="34" charset="0"/>
              </a:rPr>
              <a:t>Semester Ganjil </a:t>
            </a:r>
            <a:r>
              <a:rPr lang="id-ID" sz="1200" dirty="0">
                <a:ln/>
                <a:latin typeface="Arial" panose="020B0604020202020204" pitchFamily="34" charset="0"/>
                <a:cs typeface="Arial" panose="020B0604020202020204" pitchFamily="34" charset="0"/>
              </a:rPr>
              <a:t>2016/2017, pembayaran SPP dilakukan sebelum </a:t>
            </a:r>
            <a:r>
              <a:rPr lang="id-ID" sz="1200" dirty="0" smtClean="0">
                <a:ln/>
                <a:latin typeface="Arial" panose="020B0604020202020204" pitchFamily="34" charset="0"/>
                <a:cs typeface="Arial" panose="020B0604020202020204" pitchFamily="34" charset="0"/>
              </a:rPr>
              <a:t>Pengisian </a:t>
            </a:r>
            <a:r>
              <a:rPr lang="id-ID" sz="1200" dirty="0">
                <a:ln/>
                <a:latin typeface="Arial" panose="020B0604020202020204" pitchFamily="34" charset="0"/>
                <a:cs typeface="Arial" panose="020B0604020202020204" pitchFamily="34" charset="0"/>
              </a:rPr>
              <a:t>KRS Online. Mahasiswa yang tidak melakukan pembayaran SPP (UKT) pada masa periode bayar, KRS A  Online akan diblokir. </a:t>
            </a:r>
            <a:r>
              <a:rPr lang="id-ID" sz="1200" dirty="0" smtClean="0">
                <a:ln/>
                <a:latin typeface="Arial" panose="020B0604020202020204" pitchFamily="34" charset="0"/>
                <a:cs typeface="Arial" panose="020B0604020202020204" pitchFamily="34" charset="0"/>
              </a:rPr>
              <a:t>Mahasiswa </a:t>
            </a:r>
            <a:r>
              <a:rPr lang="id-ID" sz="1200" dirty="0">
                <a:ln/>
                <a:latin typeface="Arial" panose="020B0604020202020204" pitchFamily="34" charset="0"/>
                <a:cs typeface="Arial" panose="020B0604020202020204" pitchFamily="34" charset="0"/>
              </a:rPr>
              <a:t>yang telah melakukan pengisian KRS Online akan mendapatkan mendapatkan Kartu Studi Mahasiswa (KSM). KSM harus disimpan sebagai bukti bahwa yang bersangkutan telah terregistrasi pada semester berjalan. KSM harus di tunjukkan pada saat mengikuti Ujian (UTS dan UAS</a:t>
            </a:r>
            <a:r>
              <a:rPr lang="id-ID" sz="1200" dirty="0" smtClean="0">
                <a:ln/>
                <a:latin typeface="Arial" panose="020B0604020202020204" pitchFamily="34" charset="0"/>
                <a:cs typeface="Arial" panose="020B0604020202020204" pitchFamily="34" charset="0"/>
              </a:rPr>
              <a:t>).</a:t>
            </a:r>
          </a:p>
          <a:p>
            <a:pPr algn="just"/>
            <a:endParaRPr lang="id-ID" sz="1200" dirty="0">
              <a:ln/>
              <a:latin typeface="Arial" panose="020B0604020202020204" pitchFamily="34" charset="0"/>
              <a:cs typeface="Arial" panose="020B0604020202020204" pitchFamily="34" charset="0"/>
            </a:endParaRPr>
          </a:p>
        </p:txBody>
      </p:sp>
      <p:sp>
        <p:nvSpPr>
          <p:cNvPr id="14" name="Rectangle 13"/>
          <p:cNvSpPr/>
          <p:nvPr/>
        </p:nvSpPr>
        <p:spPr>
          <a:xfrm>
            <a:off x="1677363" y="1572984"/>
            <a:ext cx="5692428" cy="646331"/>
          </a:xfrm>
          <a:prstGeom prst="rect">
            <a:avLst/>
          </a:prstGeom>
          <a:noFill/>
        </p:spPr>
        <p:txBody>
          <a:bodyPr wrap="square" lIns="91440" tIns="45720" rIns="91440" bIns="45720">
            <a:spAutoFit/>
          </a:bodyPr>
          <a:lstStyle/>
          <a:p>
            <a:pPr algn="ctr"/>
            <a:r>
              <a:rPr lang="id-ID" sz="3600" b="1" dirty="0" smtClean="0">
                <a:ln w="22225">
                  <a:solidFill>
                    <a:schemeClr val="accent1">
                      <a:lumMod val="75000"/>
                    </a:schemeClr>
                  </a:solidFill>
                  <a:prstDash val="solid"/>
                </a:ln>
                <a:solidFill>
                  <a:schemeClr val="accent2">
                    <a:lumMod val="60000"/>
                    <a:lumOff val="40000"/>
                  </a:schemeClr>
                </a:solidFill>
              </a:rPr>
              <a:t>Pengisian KRS Online</a:t>
            </a:r>
            <a:endParaRPr lang="en-US" sz="3600" b="1" cap="none" spc="0" dirty="0">
              <a:ln w="22225">
                <a:solidFill>
                  <a:schemeClr val="accent1">
                    <a:lumMod val="75000"/>
                  </a:schemeClr>
                </a:solidFill>
                <a:prstDash val="solid"/>
              </a:ln>
              <a:solidFill>
                <a:schemeClr val="accent2">
                  <a:lumMod val="60000"/>
                  <a:lumOff val="40000"/>
                </a:schemeClr>
              </a:solidFill>
              <a:effectLst/>
            </a:endParaRPr>
          </a:p>
        </p:txBody>
      </p:sp>
      <p:cxnSp>
        <p:nvCxnSpPr>
          <p:cNvPr id="27" name="Straight Connector 26"/>
          <p:cNvCxnSpPr/>
          <p:nvPr/>
        </p:nvCxnSpPr>
        <p:spPr>
          <a:xfrm>
            <a:off x="89254" y="7842244"/>
            <a:ext cx="8999538"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4350" y="8964346"/>
            <a:ext cx="4336306" cy="744819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182563" indent="-182563" algn="just">
              <a:buFont typeface="+mj-lt"/>
              <a:buAutoNum type="arabicPeriod"/>
            </a:pPr>
            <a:r>
              <a:rPr lang="id-ID" sz="1200" b="1" dirty="0">
                <a:ln/>
                <a:solidFill>
                  <a:srgbClr val="C00000"/>
                </a:solidFill>
                <a:latin typeface="Arial" panose="020B0604020202020204" pitchFamily="34" charset="0"/>
                <a:cs typeface="Arial" panose="020B0604020202020204" pitchFamily="34" charset="0"/>
              </a:rPr>
              <a:t>Saya sudah semester 8 dan sudah ujian sidang. apakah saya harus melakukan pengisian KRS Online ?</a:t>
            </a:r>
            <a:endParaRPr lang="id-ID" sz="1200" dirty="0">
              <a:ln/>
              <a:solidFill>
                <a:srgbClr val="C00000"/>
              </a:solidFill>
              <a:latin typeface="Arial" panose="020B0604020202020204" pitchFamily="34" charset="0"/>
              <a:cs typeface="Arial" panose="020B0604020202020204" pitchFamily="34" charset="0"/>
            </a:endParaRPr>
          </a:p>
          <a:p>
            <a:pPr marL="179388" indent="-179388" algn="just"/>
            <a:r>
              <a:rPr lang="id-ID" sz="1200" dirty="0">
                <a:ln/>
                <a:latin typeface="Arial" panose="020B0604020202020204" pitchFamily="34" charset="0"/>
                <a:cs typeface="Arial" panose="020B0604020202020204" pitchFamily="34" charset="0"/>
              </a:rPr>
              <a:t>     </a:t>
            </a:r>
            <a:r>
              <a:rPr lang="id-ID" sz="1200" b="1" dirty="0">
                <a:ln/>
                <a:solidFill>
                  <a:srgbClr val="002060"/>
                </a:solidFill>
                <a:latin typeface="Arial" panose="020B0604020202020204" pitchFamily="34" charset="0"/>
                <a:cs typeface="Arial" panose="020B0604020202020204" pitchFamily="34" charset="0"/>
              </a:rPr>
              <a:t>Ya</a:t>
            </a:r>
            <a:r>
              <a:rPr lang="id-ID" sz="1200" dirty="0">
                <a:ln/>
                <a:solidFill>
                  <a:srgbClr val="002060"/>
                </a:solidFill>
                <a:latin typeface="Arial" panose="020B0604020202020204" pitchFamily="34" charset="0"/>
                <a:cs typeface="Arial" panose="020B0604020202020204" pitchFamily="34" charset="0"/>
              </a:rPr>
              <a:t>. </a:t>
            </a:r>
            <a:r>
              <a:rPr lang="id-ID" sz="1200" dirty="0">
                <a:ln/>
                <a:latin typeface="Arial" panose="020B0604020202020204" pitchFamily="34" charset="0"/>
                <a:cs typeface="Arial" panose="020B0604020202020204" pitchFamily="34" charset="0"/>
              </a:rPr>
              <a:t>Ujian sidang belum berarti selesai studi. Mahasiswa yang tidak lagi berkewajiban mengisi KRS Online adalah mahasiswa yang sudah mendaptkan SKL dari Fakultas. </a:t>
            </a:r>
          </a:p>
          <a:p>
            <a:pPr marL="179388" indent="-179388" algn="just"/>
            <a:endParaRPr lang="id-ID" sz="1200" dirty="0">
              <a:ln/>
              <a:latin typeface="Arial" panose="020B0604020202020204" pitchFamily="34" charset="0"/>
              <a:cs typeface="Arial" panose="020B0604020202020204" pitchFamily="34" charset="0"/>
            </a:endParaRPr>
          </a:p>
          <a:p>
            <a:pPr marL="179388" indent="-179388" algn="just"/>
            <a:r>
              <a:rPr lang="id-ID" sz="1200" b="1" dirty="0">
                <a:ln/>
                <a:solidFill>
                  <a:srgbClr val="C00000"/>
                </a:solidFill>
                <a:latin typeface="Arial" panose="020B0604020202020204" pitchFamily="34" charset="0"/>
                <a:cs typeface="Arial" panose="020B0604020202020204" pitchFamily="34" charset="0"/>
              </a:rPr>
              <a:t>2. Kapan mahasiswa harus melakukan Pengisian KRS online ?</a:t>
            </a:r>
          </a:p>
          <a:p>
            <a:pPr marL="179388" indent="-179388" algn="just"/>
            <a:r>
              <a:rPr lang="id-ID" sz="1200" dirty="0">
                <a:ln/>
                <a:latin typeface="Arial" panose="020B0604020202020204" pitchFamily="34" charset="0"/>
                <a:cs typeface="Arial" panose="020B0604020202020204" pitchFamily="34" charset="0"/>
              </a:rPr>
              <a:t>     Mahasiswa melakukan Pengisian KRS Online pada jadwal yang sudah ditetapkan dalam Kalender Pendidikan IPB. </a:t>
            </a:r>
          </a:p>
          <a:p>
            <a:pPr marL="179388" indent="-179388" algn="just"/>
            <a:endParaRPr lang="id-ID" sz="1200" dirty="0">
              <a:ln/>
              <a:latin typeface="Arial" panose="020B0604020202020204" pitchFamily="34" charset="0"/>
              <a:cs typeface="Arial" panose="020B0604020202020204" pitchFamily="34" charset="0"/>
            </a:endParaRPr>
          </a:p>
          <a:p>
            <a:pPr marL="179388" indent="-179388" algn="just"/>
            <a:r>
              <a:rPr lang="id-ID" sz="1200" b="1" dirty="0">
                <a:ln/>
                <a:solidFill>
                  <a:srgbClr val="C00000"/>
                </a:solidFill>
                <a:latin typeface="Arial" panose="020B0604020202020204" pitchFamily="34" charset="0"/>
                <a:cs typeface="Arial" panose="020B0604020202020204" pitchFamily="34" charset="0"/>
              </a:rPr>
              <a:t>3. Apakah masa Uji Coba KRS Online wajib diikuti? </a:t>
            </a:r>
          </a:p>
          <a:p>
            <a:pPr marL="179388" algn="just"/>
            <a:r>
              <a:rPr lang="id-ID" sz="1200" dirty="0">
                <a:ln/>
                <a:latin typeface="Arial" panose="020B0604020202020204" pitchFamily="34" charset="0"/>
                <a:cs typeface="Arial" panose="020B0604020202020204" pitchFamily="34" charset="0"/>
              </a:rPr>
              <a:t>Ya. Walaupun data pengisian KRS pada masa uji coba akan di hapus, namun hji coba penting dilakukan untuk mengecek kesiapan sistem dan kelengkapan Jadwal perkuliahan dan apakah Anda mengalami kesulitan atau tidak. </a:t>
            </a:r>
          </a:p>
          <a:p>
            <a:pPr marL="179388" algn="just"/>
            <a:r>
              <a:rPr lang="id-ID" sz="1200" dirty="0">
                <a:ln/>
                <a:latin typeface="Arial" panose="020B0604020202020204" pitchFamily="34" charset="0"/>
                <a:cs typeface="Arial" panose="020B0604020202020204" pitchFamily="34" charset="0"/>
              </a:rPr>
              <a:t>Jika Anda mengalami kesulitan, silakan melapor ke Dit APPMB atau email ke krs@apps.ipb.ac.id sebelum masa KRS online yang telah dijadwalkan. </a:t>
            </a:r>
          </a:p>
          <a:p>
            <a:pPr marL="179388" algn="just"/>
            <a:endParaRPr lang="id-ID" sz="1200" b="1" dirty="0">
              <a:ln/>
              <a:solidFill>
                <a:srgbClr val="C00000"/>
              </a:solidFill>
              <a:latin typeface="Arial" panose="020B0604020202020204" pitchFamily="34" charset="0"/>
              <a:cs typeface="Arial" panose="020B0604020202020204" pitchFamily="34" charset="0"/>
            </a:endParaRPr>
          </a:p>
          <a:p>
            <a:pPr algn="just"/>
            <a:r>
              <a:rPr lang="id-ID" sz="1200" b="1" dirty="0">
                <a:ln/>
                <a:solidFill>
                  <a:srgbClr val="C00000"/>
                </a:solidFill>
                <a:latin typeface="Arial" panose="020B0604020202020204" pitchFamily="34" charset="0"/>
                <a:cs typeface="Arial" panose="020B0604020202020204" pitchFamily="34" charset="0"/>
              </a:rPr>
              <a:t>4. Apakah KRS harus di tandatangani PA ? </a:t>
            </a:r>
          </a:p>
          <a:p>
            <a:pPr marL="179388" algn="just"/>
            <a:r>
              <a:rPr lang="id-ID" sz="1200" b="1" dirty="0" smtClean="0">
                <a:ln/>
                <a:latin typeface="Arial" panose="020B0604020202020204" pitchFamily="34" charset="0"/>
                <a:cs typeface="Arial" panose="020B0604020202020204" pitchFamily="34" charset="0"/>
              </a:rPr>
              <a:t>Ya</a:t>
            </a:r>
            <a:r>
              <a:rPr lang="id-ID" sz="1200" b="1" dirty="0">
                <a:ln/>
                <a:latin typeface="Arial" panose="020B0604020202020204" pitchFamily="34" charset="0"/>
                <a:cs typeface="Arial" panose="020B0604020202020204" pitchFamily="34" charset="0"/>
              </a:rPr>
              <a:t>. </a:t>
            </a:r>
            <a:r>
              <a:rPr lang="id-ID" sz="1200" dirty="0">
                <a:ln/>
                <a:latin typeface="Arial" panose="020B0604020202020204" pitchFamily="34" charset="0"/>
                <a:cs typeface="Arial" panose="020B0604020202020204" pitchFamily="34" charset="0"/>
              </a:rPr>
              <a:t>Cetak KRS harus di tanda tangani PA sebagai bentuk persetujuan PA atas rencana studi Anda. Dit APPMB tidak akan melayani segala keluahan/aduan terkait rencana studi Anda bila tidak menyertakan lembar cetakan KRS online yang di tandatangani oleh PA, itu artinya rencana studi Anda belum disetujui PA Anda. </a:t>
            </a:r>
          </a:p>
          <a:p>
            <a:pPr algn="just"/>
            <a:endParaRPr lang="id-ID" sz="1200" dirty="0">
              <a:ln/>
              <a:latin typeface="Arial" panose="020B0604020202020204" pitchFamily="34" charset="0"/>
              <a:cs typeface="Arial" panose="020B0604020202020204" pitchFamily="34" charset="0"/>
            </a:endParaRPr>
          </a:p>
          <a:p>
            <a:pPr marL="179388" indent="-179388" algn="just"/>
            <a:r>
              <a:rPr lang="id-ID" sz="1200" b="1" dirty="0">
                <a:ln/>
                <a:solidFill>
                  <a:srgbClr val="C00000"/>
                </a:solidFill>
                <a:latin typeface="Arial" panose="020B0604020202020204" pitchFamily="34" charset="0"/>
                <a:cs typeface="Arial" panose="020B0604020202020204" pitchFamily="34" charset="0"/>
              </a:rPr>
              <a:t>5. Saya sulit bertemu PA, sehingga saya tidak melakukan perwalian dan mengisi KRS hanya berpatokan pada Buku Panduan Program Pendidikan Sarjana. </a:t>
            </a:r>
          </a:p>
          <a:p>
            <a:pPr marL="179388" algn="just"/>
            <a:r>
              <a:rPr lang="id-ID" sz="1200" dirty="0">
                <a:ln/>
                <a:latin typeface="Arial" panose="020B0604020202020204" pitchFamily="34" charset="0"/>
                <a:cs typeface="Arial" panose="020B0604020202020204" pitchFamily="34" charset="0"/>
              </a:rPr>
              <a:t>Menjadi Hak dan kewajiban anda untuk berkonsutasi dengan PA. Mulai semester ganjil 2018/2019 Form Perwalian diisi secara online melalui simak.ipb.ac.id. Mahasiswa harus mengisi dan mencetak form tersebut dan meminta tanda tangan PA. </a:t>
            </a:r>
            <a:endParaRPr lang="id-ID" sz="1200" dirty="0" smtClean="0">
              <a:ln/>
              <a:latin typeface="Arial" panose="020B0604020202020204" pitchFamily="34" charset="0"/>
              <a:cs typeface="Arial" panose="020B0604020202020204" pitchFamily="34" charset="0"/>
            </a:endParaRPr>
          </a:p>
          <a:p>
            <a:pPr marL="179388" algn="just"/>
            <a:endParaRPr lang="id-ID" sz="1200" dirty="0">
              <a:ln/>
              <a:latin typeface="Arial" panose="020B0604020202020204" pitchFamily="34" charset="0"/>
              <a:cs typeface="Arial" panose="020B0604020202020204" pitchFamily="34" charset="0"/>
            </a:endParaRPr>
          </a:p>
          <a:p>
            <a:pPr marL="179388" algn="just"/>
            <a:endParaRPr lang="id-ID" sz="1100" dirty="0">
              <a:ln/>
              <a:latin typeface="Arial" panose="020B0604020202020204" pitchFamily="34" charset="0"/>
              <a:cs typeface="Arial" panose="020B0604020202020204" pitchFamily="34" charset="0"/>
            </a:endParaRPr>
          </a:p>
          <a:p>
            <a:pPr marL="179388" indent="-179388" algn="just"/>
            <a:r>
              <a:rPr lang="id-ID" sz="1100" dirty="0">
                <a:ln/>
                <a:latin typeface="Arial" panose="020B0604020202020204" pitchFamily="34" charset="0"/>
                <a:cs typeface="Arial" panose="020B0604020202020204" pitchFamily="34" charset="0"/>
              </a:rPr>
              <a:t>     </a:t>
            </a:r>
            <a:endParaRPr lang="en-US" sz="1100" dirty="0">
              <a:ln/>
              <a:latin typeface="Arial" panose="020B0604020202020204" pitchFamily="34" charset="0"/>
              <a:cs typeface="Arial" panose="020B0604020202020204" pitchFamily="34" charset="0"/>
            </a:endParaRPr>
          </a:p>
        </p:txBody>
      </p:sp>
      <p:sp>
        <p:nvSpPr>
          <p:cNvPr id="30" name="Rectangle 29"/>
          <p:cNvSpPr/>
          <p:nvPr/>
        </p:nvSpPr>
        <p:spPr>
          <a:xfrm>
            <a:off x="4554771" y="8933563"/>
            <a:ext cx="4322659" cy="7694414"/>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179387" algn="just"/>
            <a:endParaRPr lang="id-ID" sz="400" b="1" dirty="0">
              <a:ln/>
              <a:solidFill>
                <a:srgbClr val="C00000"/>
              </a:solidFill>
              <a:latin typeface="Arial" panose="020B0604020202020204" pitchFamily="34" charset="0"/>
              <a:cs typeface="Arial" panose="020B0604020202020204" pitchFamily="34" charset="0"/>
            </a:endParaRPr>
          </a:p>
          <a:p>
            <a:pPr marL="179388" indent="-179388" algn="just"/>
            <a:r>
              <a:rPr lang="id-ID" sz="1200" b="1" dirty="0">
                <a:ln/>
                <a:solidFill>
                  <a:srgbClr val="C00000"/>
                </a:solidFill>
                <a:latin typeface="Arial" panose="020B0604020202020204" pitchFamily="34" charset="0"/>
                <a:cs typeface="Arial" panose="020B0604020202020204" pitchFamily="34" charset="0"/>
              </a:rPr>
              <a:t>6. Bagaimana jika saya mendapat kesulitan pada saat pengisian KRS Online</a:t>
            </a:r>
            <a:r>
              <a:rPr lang="id-ID" sz="1200" dirty="0">
                <a:ln/>
                <a:solidFill>
                  <a:srgbClr val="C00000"/>
                </a:solidFill>
                <a:latin typeface="Arial" panose="020B0604020202020204" pitchFamily="34" charset="0"/>
                <a:cs typeface="Arial" panose="020B0604020202020204" pitchFamily="34" charset="0"/>
              </a:rPr>
              <a:t>?</a:t>
            </a:r>
          </a:p>
          <a:p>
            <a:pPr marL="358775" indent="-179388" algn="just">
              <a:buFont typeface="Arial" panose="020B0604020202020204" pitchFamily="34" charset="0"/>
              <a:buChar char="•"/>
            </a:pPr>
            <a:r>
              <a:rPr lang="id-ID" sz="1200" dirty="0">
                <a:ln/>
                <a:latin typeface="Arial" panose="020B0604020202020204" pitchFamily="34" charset="0"/>
                <a:cs typeface="Arial" panose="020B0604020202020204" pitchFamily="34" charset="0"/>
              </a:rPr>
              <a:t>Selama pengisian KRS Online, disediakan pelayanan terpadu di Gedung Pusat Komputer, setiap hari kerja mulai pukul </a:t>
            </a:r>
            <a:r>
              <a:rPr lang="id-ID" sz="1200" dirty="0" smtClean="0">
                <a:ln/>
                <a:latin typeface="Arial" panose="020B0604020202020204" pitchFamily="34" charset="0"/>
                <a:cs typeface="Arial" panose="020B0604020202020204" pitchFamily="34" charset="0"/>
              </a:rPr>
              <a:t>08.30-15.30 </a:t>
            </a:r>
            <a:r>
              <a:rPr lang="id-ID" sz="1200" dirty="0">
                <a:ln/>
                <a:latin typeface="Arial" panose="020B0604020202020204" pitchFamily="34" charset="0"/>
                <a:cs typeface="Arial" panose="020B0604020202020204" pitchFamily="34" charset="0"/>
              </a:rPr>
              <a:t>WIB bagi mahasiswa yang mengalami kesulitan mengisi kRS Online. </a:t>
            </a:r>
          </a:p>
          <a:p>
            <a:pPr marL="358775" indent="-179388" algn="just">
              <a:buFont typeface="Arial" panose="020B0604020202020204" pitchFamily="34" charset="0"/>
              <a:buChar char="•"/>
            </a:pPr>
            <a:r>
              <a:rPr lang="id-ID" sz="1200" dirty="0">
                <a:ln/>
                <a:latin typeface="Arial" panose="020B0604020202020204" pitchFamily="34" charset="0"/>
                <a:cs typeface="Arial" panose="020B0604020202020204" pitchFamily="34" charset="0"/>
              </a:rPr>
              <a:t>Selain datang langsung ke layanan terpadu, mahasiswa yang mengalami kesulitan pengisian krs online bisa mengirimkan email ke krs@apps.ipb.ac.id. Email akan direspon pada saat jam kerja. </a:t>
            </a:r>
          </a:p>
          <a:p>
            <a:pPr marL="179388" indent="-179388" algn="just"/>
            <a:endParaRPr lang="id-ID" sz="100" b="1" dirty="0" smtClean="0">
              <a:ln/>
              <a:solidFill>
                <a:srgbClr val="C00000"/>
              </a:solidFill>
              <a:latin typeface="Arial" panose="020B0604020202020204" pitchFamily="34" charset="0"/>
              <a:cs typeface="Arial" panose="020B0604020202020204" pitchFamily="34" charset="0"/>
            </a:endParaRPr>
          </a:p>
          <a:p>
            <a:pPr marL="179388" indent="-179388" algn="just"/>
            <a:endParaRPr lang="id-ID" sz="1200" b="1" dirty="0">
              <a:ln/>
              <a:solidFill>
                <a:srgbClr val="C00000"/>
              </a:solidFill>
              <a:latin typeface="Arial" panose="020B0604020202020204" pitchFamily="34" charset="0"/>
              <a:cs typeface="Arial" panose="020B0604020202020204" pitchFamily="34" charset="0"/>
            </a:endParaRPr>
          </a:p>
          <a:p>
            <a:pPr marL="179388" indent="-179388" algn="just"/>
            <a:r>
              <a:rPr lang="id-ID" sz="1200" b="1" dirty="0" smtClean="0">
                <a:ln/>
                <a:solidFill>
                  <a:srgbClr val="C00000"/>
                </a:solidFill>
                <a:latin typeface="Arial" panose="020B0604020202020204" pitchFamily="34" charset="0"/>
                <a:cs typeface="Arial" panose="020B0604020202020204" pitchFamily="34" charset="0"/>
              </a:rPr>
              <a:t>7</a:t>
            </a:r>
            <a:r>
              <a:rPr lang="id-ID" sz="1200" b="1" dirty="0">
                <a:ln/>
                <a:solidFill>
                  <a:srgbClr val="C00000"/>
                </a:solidFill>
                <a:latin typeface="Arial" panose="020B0604020202020204" pitchFamily="34" charset="0"/>
                <a:cs typeface="Arial" panose="020B0604020202020204" pitchFamily="34" charset="0"/>
              </a:rPr>
              <a:t>. KRS saya di blokir. Apa yang harus saya lakukan </a:t>
            </a:r>
            <a:r>
              <a:rPr lang="id-ID" sz="1200" dirty="0">
                <a:ln/>
                <a:latin typeface="Arial" panose="020B0604020202020204" pitchFamily="34" charset="0"/>
                <a:cs typeface="Arial" panose="020B0604020202020204" pitchFamily="34" charset="0"/>
              </a:rPr>
              <a:t>? </a:t>
            </a:r>
          </a:p>
          <a:p>
            <a:pPr marL="179388" algn="just"/>
            <a:r>
              <a:rPr lang="id-ID" sz="1200" dirty="0">
                <a:ln/>
                <a:latin typeface="Arial" panose="020B0604020202020204" pitchFamily="34" charset="0"/>
                <a:cs typeface="Arial" panose="020B0604020202020204" pitchFamily="34" charset="0"/>
              </a:rPr>
              <a:t>Pemblokiran dilakukan atas alasan akademik terkait dengan pencapaian prestasi akademik dan administrasi terkait dengan tunggakan keuangan. </a:t>
            </a:r>
            <a:r>
              <a:rPr lang="id-ID" sz="1200" dirty="0" smtClean="0">
                <a:ln/>
                <a:latin typeface="Arial" panose="020B0604020202020204" pitchFamily="34" charset="0"/>
                <a:cs typeface="Arial" panose="020B0604020202020204" pitchFamily="34" charset="0"/>
              </a:rPr>
              <a:t>Beberapa Alasan KRS diblokir sebagai berikut</a:t>
            </a:r>
            <a:endParaRPr lang="id-ID" sz="1200" dirty="0">
              <a:ln/>
              <a:latin typeface="Arial" panose="020B0604020202020204" pitchFamily="34" charset="0"/>
              <a:cs typeface="Arial" panose="020B0604020202020204" pitchFamily="34" charset="0"/>
            </a:endParaRPr>
          </a:p>
          <a:p>
            <a:pPr marL="179388" algn="just"/>
            <a:endParaRPr lang="id-ID" sz="1200" dirty="0">
              <a:ln/>
              <a:latin typeface="Arial" panose="020B0604020202020204" pitchFamily="34" charset="0"/>
              <a:cs typeface="Arial" panose="020B0604020202020204" pitchFamily="34" charset="0"/>
            </a:endParaRPr>
          </a:p>
          <a:p>
            <a:pPr marL="179388" algn="just"/>
            <a:r>
              <a:rPr lang="id-ID" sz="1200" b="1" dirty="0">
                <a:ln/>
                <a:latin typeface="Arial" panose="020B0604020202020204" pitchFamily="34" charset="0"/>
                <a:cs typeface="Arial" panose="020B0604020202020204" pitchFamily="34" charset="0"/>
              </a:rPr>
              <a:t>Anda Berstatus Peringatan Keras (PK)</a:t>
            </a:r>
          </a:p>
          <a:p>
            <a:pPr marL="179388" algn="just"/>
            <a:r>
              <a:rPr lang="id-ID" sz="1200" dirty="0">
                <a:ln/>
                <a:latin typeface="Arial" panose="020B0604020202020204" pitchFamily="34" charset="0"/>
                <a:cs typeface="Arial" panose="020B0604020202020204" pitchFamily="34" charset="0"/>
              </a:rPr>
              <a:t>Blokir KRS bagi mahasiswa dengan status PK dilakukan sebagai bagian dari sistem peringatan dini untuk mencegah kegagalan studi. Untuk membuka blokir, silakan anda datang ke pelayanan terpadu . Anda harus berkonsultasi lebih intensi dengan PA agar memperbaiki prestasi akademik Anda. </a:t>
            </a:r>
          </a:p>
          <a:p>
            <a:pPr marL="179388" algn="just"/>
            <a:endParaRPr lang="id-ID" sz="1200" dirty="0">
              <a:ln/>
              <a:latin typeface="Arial" panose="020B0604020202020204" pitchFamily="34" charset="0"/>
              <a:cs typeface="Arial" panose="020B0604020202020204" pitchFamily="34" charset="0"/>
            </a:endParaRPr>
          </a:p>
          <a:p>
            <a:pPr marL="179388" algn="just"/>
            <a:r>
              <a:rPr lang="id-ID" sz="1200" b="1" dirty="0">
                <a:ln/>
                <a:latin typeface="Arial" panose="020B0604020202020204" pitchFamily="34" charset="0"/>
                <a:cs typeface="Arial" panose="020B0604020202020204" pitchFamily="34" charset="0"/>
              </a:rPr>
              <a:t>Anda memenuhi syarat untuk dikeluarkan dari IPB</a:t>
            </a:r>
            <a:r>
              <a:rPr lang="id-ID" sz="1200" dirty="0">
                <a:ln/>
                <a:latin typeface="Arial" panose="020B0604020202020204" pitchFamily="34" charset="0"/>
                <a:cs typeface="Arial" panose="020B0604020202020204" pitchFamily="34" charset="0"/>
              </a:rPr>
              <a:t>. </a:t>
            </a:r>
          </a:p>
          <a:p>
            <a:pPr marL="179388" algn="just"/>
            <a:r>
              <a:rPr lang="id-ID" sz="1200" dirty="0">
                <a:ln/>
                <a:latin typeface="Arial" panose="020B0604020202020204" pitchFamily="34" charset="0"/>
                <a:cs typeface="Arial" panose="020B0604020202020204" pitchFamily="34" charset="0"/>
              </a:rPr>
              <a:t>DO karena gagal memenuhi syarat minimuan capaian akademik (lihat kembali aturan pada buku panduan tentang apa saja penyebab DO). Silakan konsultasikan dengan Pengelola Departemen agar Anda diberikan Alternatif melanjutkan /pindah studi di tempat lain. </a:t>
            </a:r>
          </a:p>
          <a:p>
            <a:pPr marL="179388" algn="just"/>
            <a:endParaRPr lang="id-ID" sz="1200" dirty="0">
              <a:ln/>
              <a:latin typeface="Arial" panose="020B0604020202020204" pitchFamily="34" charset="0"/>
              <a:cs typeface="Arial" panose="020B0604020202020204" pitchFamily="34" charset="0"/>
            </a:endParaRPr>
          </a:p>
          <a:p>
            <a:pPr marL="179388" algn="just"/>
            <a:r>
              <a:rPr lang="id-ID" sz="1200" b="1" dirty="0">
                <a:ln/>
                <a:latin typeface="Arial" panose="020B0604020202020204" pitchFamily="34" charset="0"/>
                <a:cs typeface="Arial" panose="020B0604020202020204" pitchFamily="34" charset="0"/>
              </a:rPr>
              <a:t>Anda Cuti pada semester yang </a:t>
            </a:r>
            <a:r>
              <a:rPr lang="id-ID" sz="1200" dirty="0">
                <a:ln/>
                <a:latin typeface="Arial" panose="020B0604020202020204" pitchFamily="34" charset="0"/>
                <a:cs typeface="Arial" panose="020B0604020202020204" pitchFamily="34" charset="0"/>
              </a:rPr>
              <a:t>lalu dan belum mengurus surat pengaktifan kembali. Urus surat pengaktifan kembali ke Fakultas. Harus dilaksanakan satu bulan sebelum masa perkuliahan. </a:t>
            </a:r>
          </a:p>
          <a:p>
            <a:pPr marL="179388" algn="just"/>
            <a:endParaRPr lang="id-ID" sz="1200" dirty="0">
              <a:ln/>
              <a:latin typeface="Arial" panose="020B0604020202020204" pitchFamily="34" charset="0"/>
              <a:cs typeface="Arial" panose="020B0604020202020204" pitchFamily="34" charset="0"/>
            </a:endParaRPr>
          </a:p>
          <a:p>
            <a:pPr marL="179388" algn="just"/>
            <a:r>
              <a:rPr lang="id-ID" sz="1200" b="1" dirty="0">
                <a:ln/>
                <a:latin typeface="Arial" panose="020B0604020202020204" pitchFamily="34" charset="0"/>
                <a:cs typeface="Arial" panose="020B0604020202020204" pitchFamily="34" charset="0"/>
              </a:rPr>
              <a:t>Anda Berstatus Non Aktif </a:t>
            </a:r>
            <a:r>
              <a:rPr lang="id-ID" sz="1200" dirty="0">
                <a:ln/>
                <a:latin typeface="Arial" panose="020B0604020202020204" pitchFamily="34" charset="0"/>
                <a:cs typeface="Arial" panose="020B0604020202020204" pitchFamily="34" charset="0"/>
              </a:rPr>
              <a:t>pada semester sebelumnya, baik karena kelalaian registrasi maupun sanksi lainnya. </a:t>
            </a:r>
          </a:p>
          <a:p>
            <a:pPr algn="just"/>
            <a:endParaRPr lang="id-ID" sz="1100" dirty="0">
              <a:ln/>
              <a:latin typeface="Arial" panose="020B0604020202020204" pitchFamily="34" charset="0"/>
              <a:cs typeface="Arial" panose="020B0604020202020204" pitchFamily="34" charset="0"/>
            </a:endParaRPr>
          </a:p>
          <a:p>
            <a:pPr marL="179388" indent="-179388" algn="just"/>
            <a:endParaRPr lang="en-US" sz="1100" dirty="0">
              <a:ln/>
              <a:latin typeface="Arial" panose="020B0604020202020204" pitchFamily="34" charset="0"/>
              <a:cs typeface="Arial" panose="020B0604020202020204" pitchFamily="34" charset="0"/>
            </a:endParaRPr>
          </a:p>
        </p:txBody>
      </p:sp>
      <p:sp>
        <p:nvSpPr>
          <p:cNvPr id="32" name="Rectangle 31"/>
          <p:cNvSpPr/>
          <p:nvPr/>
        </p:nvSpPr>
        <p:spPr>
          <a:xfrm>
            <a:off x="36675" y="7842244"/>
            <a:ext cx="8973801" cy="95410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d-ID" sz="2800" b="1" dirty="0">
                <a:ln/>
                <a:solidFill>
                  <a:srgbClr val="FFC000"/>
                </a:solidFill>
                <a:latin typeface="Arial Black" panose="020B0A04020102020204" pitchFamily="34" charset="0"/>
              </a:rPr>
              <a:t>Serba Serbi Pengisian </a:t>
            </a:r>
            <a:endParaRPr lang="id-ID" sz="2800" b="1" dirty="0" smtClean="0">
              <a:ln/>
              <a:solidFill>
                <a:srgbClr val="FFC000"/>
              </a:solidFill>
              <a:latin typeface="Arial Black" panose="020B0A04020102020204" pitchFamily="34" charset="0"/>
            </a:endParaRPr>
          </a:p>
          <a:p>
            <a:pPr algn="ctr"/>
            <a:r>
              <a:rPr lang="id-ID" sz="2800" b="1" dirty="0" smtClean="0">
                <a:ln/>
                <a:solidFill>
                  <a:srgbClr val="FFC000"/>
                </a:solidFill>
                <a:latin typeface="Arial Black" panose="020B0A04020102020204" pitchFamily="34" charset="0"/>
              </a:rPr>
              <a:t>KRS Semester ≥ 3 (1)</a:t>
            </a:r>
            <a:endParaRPr lang="id-ID" sz="2800" b="1" dirty="0">
              <a:ln/>
              <a:solidFill>
                <a:srgbClr val="FFC000"/>
              </a:solidFill>
              <a:latin typeface="Arial Black" panose="020B0A04020102020204" pitchFamily="34" charset="0"/>
            </a:endParaRPr>
          </a:p>
        </p:txBody>
      </p:sp>
    </p:spTree>
    <p:extLst>
      <p:ext uri="{BB962C8B-B14F-4D97-AF65-F5344CB8AC3E}">
        <p14:creationId xmlns:p14="http://schemas.microsoft.com/office/powerpoint/2010/main" val="2416600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91367" y="388238"/>
            <a:ext cx="6089744" cy="95410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r"/>
            <a:r>
              <a:rPr lang="id-ID" sz="2800" b="1" dirty="0">
                <a:ln/>
                <a:solidFill>
                  <a:srgbClr val="FFC000"/>
                </a:solidFill>
                <a:latin typeface="Arial Black" panose="020B0A04020102020204" pitchFamily="34" charset="0"/>
              </a:rPr>
              <a:t>Serba Serbi Pengisian </a:t>
            </a:r>
            <a:endParaRPr lang="id-ID" sz="2800" b="1" dirty="0" smtClean="0">
              <a:ln/>
              <a:solidFill>
                <a:srgbClr val="FFC000"/>
              </a:solidFill>
              <a:latin typeface="Arial Black" panose="020B0A04020102020204" pitchFamily="34" charset="0"/>
            </a:endParaRPr>
          </a:p>
          <a:p>
            <a:pPr algn="r"/>
            <a:r>
              <a:rPr lang="id-ID" sz="2800" b="1" dirty="0" smtClean="0">
                <a:ln/>
                <a:solidFill>
                  <a:srgbClr val="FFC000"/>
                </a:solidFill>
                <a:latin typeface="Arial Black" panose="020B0A04020102020204" pitchFamily="34" charset="0"/>
              </a:rPr>
              <a:t>KRS Semester ≥ 3 (2)</a:t>
            </a:r>
            <a:endParaRPr lang="id-ID" sz="2800" b="1" dirty="0">
              <a:ln/>
              <a:solidFill>
                <a:srgbClr val="FFC000"/>
              </a:solidFill>
              <a:latin typeface="Arial Black" panose="020B0A04020102020204" pitchFamily="34" charset="0"/>
            </a:endParaRPr>
          </a:p>
        </p:txBody>
      </p:sp>
      <p:sp>
        <p:nvSpPr>
          <p:cNvPr id="18" name="Rectangle 17"/>
          <p:cNvSpPr/>
          <p:nvPr/>
        </p:nvSpPr>
        <p:spPr>
          <a:xfrm>
            <a:off x="52317" y="1623903"/>
            <a:ext cx="4378530" cy="1498871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179388" indent="-179388" algn="just"/>
            <a:r>
              <a:rPr lang="id-ID" sz="1200" b="1" dirty="0" smtClean="0">
                <a:ln/>
                <a:latin typeface="Arial" panose="020B0604020202020204" pitchFamily="34" charset="0"/>
                <a:cs typeface="Arial" panose="020B0604020202020204" pitchFamily="34" charset="0"/>
              </a:rPr>
              <a:t>Anda memiliki Tunggakan biaya Pendidikan </a:t>
            </a:r>
          </a:p>
          <a:p>
            <a:pPr marL="171450" indent="-171450" algn="just">
              <a:buFont typeface="Arial" panose="020B0604020202020204" pitchFamily="34" charset="0"/>
              <a:buChar char="•"/>
            </a:pPr>
            <a:r>
              <a:rPr lang="id-ID" sz="1200" dirty="0" smtClean="0">
                <a:ln/>
                <a:latin typeface="Arial" panose="020B0604020202020204" pitchFamily="34" charset="0"/>
                <a:cs typeface="Arial" panose="020B0604020202020204" pitchFamily="34" charset="0"/>
              </a:rPr>
              <a:t>Tunggakan tersebut dapat berupa kurang bayar SPP tahun pertama atau  pada semester sebelumnya. Silakan lapor ke pelayanan terpadu. </a:t>
            </a:r>
          </a:p>
          <a:p>
            <a:pPr marL="179388" indent="-179388" algn="just"/>
            <a:endParaRPr lang="id-ID" sz="1200" b="1" dirty="0">
              <a:ln/>
              <a:latin typeface="Arial" panose="020B0604020202020204" pitchFamily="34" charset="0"/>
              <a:cs typeface="Arial" panose="020B0604020202020204" pitchFamily="34" charset="0"/>
            </a:endParaRPr>
          </a:p>
          <a:p>
            <a:pPr marL="179388" indent="-179388" algn="just"/>
            <a:r>
              <a:rPr lang="id-ID" sz="1200" b="1" dirty="0">
                <a:ln/>
                <a:latin typeface="Arial" panose="020B0604020202020204" pitchFamily="34" charset="0"/>
                <a:cs typeface="Arial" panose="020B0604020202020204" pitchFamily="34" charset="0"/>
              </a:rPr>
              <a:t>Anda mempunyai Nilai BL. </a:t>
            </a:r>
          </a:p>
          <a:p>
            <a:pPr marL="171450" indent="-171450" algn="just">
              <a:buFont typeface="Arial" panose="020B0604020202020204" pitchFamily="34" charset="0"/>
              <a:buChar char="•"/>
            </a:pPr>
            <a:r>
              <a:rPr lang="id-ID" sz="1200" dirty="0">
                <a:ln/>
                <a:latin typeface="Arial" panose="020B0604020202020204" pitchFamily="34" charset="0"/>
                <a:cs typeface="Arial" panose="020B0604020202020204" pitchFamily="34" charset="0"/>
              </a:rPr>
              <a:t>blokir BL semata-mata bentuk kehati-hatian dan bagian dari proses screening. </a:t>
            </a:r>
          </a:p>
          <a:p>
            <a:pPr marL="171450" indent="-171450" algn="just">
              <a:buFont typeface="Arial" panose="020B0604020202020204" pitchFamily="34" charset="0"/>
              <a:buChar char="•"/>
            </a:pPr>
            <a:r>
              <a:rPr lang="id-ID" sz="1200" dirty="0">
                <a:ln/>
                <a:latin typeface="Arial" panose="020B0604020202020204" pitchFamily="34" charset="0"/>
                <a:cs typeface="Arial" panose="020B0604020202020204" pitchFamily="34" charset="0"/>
              </a:rPr>
              <a:t>blokir ini bukan bentuk hukuman kepada mahasiswa, namun semata2 karena kehati2an sistem informasi akademik </a:t>
            </a:r>
            <a:r>
              <a:rPr lang="id-ID" sz="1200" dirty="0" smtClean="0">
                <a:ln/>
                <a:latin typeface="Arial" panose="020B0604020202020204" pitchFamily="34" charset="0"/>
                <a:cs typeface="Arial" panose="020B0604020202020204" pitchFamily="34" charset="0"/>
              </a:rPr>
              <a:t>agar </a:t>
            </a:r>
            <a:r>
              <a:rPr lang="id-ID" sz="1200" dirty="0">
                <a:ln/>
                <a:latin typeface="Arial" panose="020B0604020202020204" pitchFamily="34" charset="0"/>
                <a:cs typeface="Arial" panose="020B0604020202020204" pitchFamily="34" charset="0"/>
              </a:rPr>
              <a:t>tidak terjadi kesalahan dalam pengambilan keputusan. Jika tidak diblokir, bisa saja seorang mahasiswa yang seharusnya DO tetapi karena ada nilai BL, sistem membaca yang bersagnkutan seolah tidak punya masalah karena keputusan DO, PK dan lain lain ( basisnya adalah pembacaan nilai lengkap). </a:t>
            </a:r>
          </a:p>
          <a:p>
            <a:pPr marL="171450" indent="-171450" algn="just">
              <a:buFont typeface="Arial" panose="020B0604020202020204" pitchFamily="34" charset="0"/>
              <a:buChar char="•"/>
            </a:pPr>
            <a:r>
              <a:rPr lang="id-ID" sz="1200" dirty="0">
                <a:ln/>
                <a:latin typeface="Arial" panose="020B0604020202020204" pitchFamily="34" charset="0"/>
                <a:cs typeface="Arial" panose="020B0604020202020204" pitchFamily="34" charset="0"/>
              </a:rPr>
              <a:t>Dalam kondisi ini mahasiswa yang seharusnya DO bisa mengisi KRS online, padahal setelah nilai masukpun ternyata ybs diputuskan DO. Mahasiswa yg tidak dalam kondisi sangat beresiko bisa datang ke GPK, bila memenuhi syarat buka blokir tentu akan dibukakan</a:t>
            </a:r>
            <a:r>
              <a:rPr lang="id-ID" sz="1200" dirty="0">
                <a:ln/>
                <a:solidFill>
                  <a:srgbClr val="002060"/>
                </a:solidFill>
                <a:latin typeface="Arial" panose="020B0604020202020204" pitchFamily="34" charset="0"/>
                <a:cs typeface="Arial" panose="020B0604020202020204" pitchFamily="34" charset="0"/>
              </a:rPr>
              <a:t>.</a:t>
            </a:r>
            <a:r>
              <a:rPr lang="id-ID" sz="1200" dirty="0">
                <a:ln/>
                <a:latin typeface="Arial" panose="020B0604020202020204" pitchFamily="34" charset="0"/>
                <a:cs typeface="Arial" panose="020B0604020202020204" pitchFamily="34" charset="0"/>
              </a:rPr>
              <a:t> </a:t>
            </a:r>
          </a:p>
          <a:p>
            <a:pPr algn="just"/>
            <a:endParaRPr lang="id-ID" sz="800" dirty="0">
              <a:ln/>
              <a:latin typeface="Arial" panose="020B0604020202020204" pitchFamily="34" charset="0"/>
              <a:cs typeface="Arial" panose="020B0604020202020204" pitchFamily="34" charset="0"/>
            </a:endParaRPr>
          </a:p>
          <a:p>
            <a:pPr algn="just"/>
            <a:r>
              <a:rPr lang="id-ID" sz="1200" b="1" dirty="0">
                <a:ln/>
                <a:latin typeface="Arial" panose="020B0604020202020204" pitchFamily="34" charset="0"/>
                <a:cs typeface="Arial" panose="020B0604020202020204" pitchFamily="34" charset="0"/>
              </a:rPr>
              <a:t>Nilai E </a:t>
            </a:r>
            <a:r>
              <a:rPr lang="id-ID" sz="1200" b="1" dirty="0" smtClean="0">
                <a:ln/>
                <a:latin typeface="Arial" panose="020B0604020202020204" pitchFamily="34" charset="0"/>
                <a:cs typeface="Arial" panose="020B0604020202020204" pitchFamily="34" charset="0"/>
              </a:rPr>
              <a:t>≥ 3x</a:t>
            </a:r>
            <a:r>
              <a:rPr lang="id-ID" sz="1200" dirty="0">
                <a:ln/>
                <a:latin typeface="Arial" panose="020B0604020202020204" pitchFamily="34" charset="0"/>
                <a:cs typeface="Arial" panose="020B0604020202020204" pitchFamily="34" charset="0"/>
              </a:rPr>
              <a:t>. </a:t>
            </a:r>
          </a:p>
          <a:p>
            <a:pPr marL="171450" indent="-171450" algn="just">
              <a:buFont typeface="Arial" panose="020B0604020202020204" pitchFamily="34" charset="0"/>
              <a:buChar char="•"/>
            </a:pPr>
            <a:r>
              <a:rPr lang="id-ID" sz="1200" dirty="0">
                <a:ln/>
                <a:latin typeface="Arial" panose="020B0604020202020204" pitchFamily="34" charset="0"/>
                <a:cs typeface="Arial" panose="020B0604020202020204" pitchFamily="34" charset="0"/>
              </a:rPr>
              <a:t>Blokir ini juga bentuk kehati-hatian dan bagian dari proses screening. Mahasiswa yang sudah 2x mengulang dan mendapat nilai E 3x berturut turut, mahasiswa tersebut berpotensi dikeluarkan dari IPB. </a:t>
            </a:r>
          </a:p>
          <a:p>
            <a:pPr marL="265113" algn="just"/>
            <a:endParaRPr lang="id-ID" sz="1200" dirty="0">
              <a:ln/>
              <a:latin typeface="Arial" panose="020B0604020202020204" pitchFamily="34" charset="0"/>
              <a:cs typeface="Arial" panose="020B0604020202020204" pitchFamily="34" charset="0"/>
            </a:endParaRPr>
          </a:p>
          <a:p>
            <a:pPr marL="179388" indent="-179388" algn="just"/>
            <a:r>
              <a:rPr lang="id-ID" sz="1200" b="1" dirty="0">
                <a:ln/>
                <a:solidFill>
                  <a:srgbClr val="C00000"/>
                </a:solidFill>
                <a:latin typeface="Arial" panose="020B0604020202020204" pitchFamily="34" charset="0"/>
                <a:cs typeface="Arial" panose="020B0604020202020204" pitchFamily="34" charset="0"/>
              </a:rPr>
              <a:t>8. Saya tidak mendapatkan kuota kelas paralel yang akan saya ikuti. Bagaimana cara menambah kuota kelas atau mengajukan pembukaan kelas baru?</a:t>
            </a:r>
          </a:p>
          <a:p>
            <a:pPr marL="358775" indent="-179388" algn="just">
              <a:buFont typeface="Arial" panose="020B0604020202020204" pitchFamily="34" charset="0"/>
              <a:buChar char="•"/>
            </a:pPr>
            <a:r>
              <a:rPr lang="id-ID" sz="1200" dirty="0">
                <a:ln/>
                <a:latin typeface="Arial" panose="020B0604020202020204" pitchFamily="34" charset="0"/>
                <a:cs typeface="Arial" panose="020B0604020202020204" pitchFamily="34" charset="0"/>
              </a:rPr>
              <a:t>Jumlah kelas paralel dan kuota ditentukan oleh Departemen Pengampu MK. Jika Anda adalah peserta mayor atau interdept, petugas layanan terpadu dapat langsung membantu Anda, sepanjang kapasitas ruang kuliah mencukupi dan Anda harus menjelaskan mengapa harus mengambil di kelas yang penuh tersebut, bukan di kelas paralel lainnya (bila masih tersedia</a:t>
            </a:r>
            <a:r>
              <a:rPr lang="id-ID" sz="1200" dirty="0" smtClean="0">
                <a:ln/>
                <a:latin typeface="Arial" panose="020B0604020202020204" pitchFamily="34" charset="0"/>
                <a:cs typeface="Arial" panose="020B0604020202020204" pitchFamily="34" charset="0"/>
              </a:rPr>
              <a:t>).</a:t>
            </a:r>
          </a:p>
          <a:p>
            <a:pPr marL="354013" indent="-171450" algn="just">
              <a:buFont typeface="Arial" panose="020B0604020202020204" pitchFamily="34" charset="0"/>
              <a:buChar char="•"/>
            </a:pPr>
            <a:r>
              <a:rPr lang="id-ID" sz="1200" dirty="0">
                <a:ln/>
                <a:latin typeface="Arial" panose="020B0604020202020204" pitchFamily="34" charset="0"/>
                <a:cs typeface="Arial" panose="020B0604020202020204" pitchFamily="34" charset="0"/>
              </a:rPr>
              <a:t>Bila Anda berstatus kelas minor/SC maka penambahan kuota atau pembukaan kelas baru harus dimintakan oleh Departemen Pengampu MK tersebut </a:t>
            </a:r>
            <a:r>
              <a:rPr lang="id-ID" sz="1200" dirty="0" smtClean="0">
                <a:ln/>
                <a:latin typeface="Arial" panose="020B0604020202020204" pitchFamily="34" charset="0"/>
                <a:cs typeface="Arial" panose="020B0604020202020204" pitchFamily="34" charset="0"/>
              </a:rPr>
              <a:t>kepada Direktur </a:t>
            </a:r>
            <a:r>
              <a:rPr lang="id-ID" sz="1200" dirty="0">
                <a:ln/>
                <a:latin typeface="Arial" panose="020B0604020202020204" pitchFamily="34" charset="0"/>
                <a:cs typeface="Arial" panose="020B0604020202020204" pitchFamily="34" charset="0"/>
              </a:rPr>
              <a:t>APPMB melalui surat dari Ketua Departemen. Petugas kami akan menyesuakan permintaan penambahan kuota dengan kapasistas ruangan. Jadi tidak selamanya penambahan kuota dapat disetujui jika kapasitas ruang kelas tidak lagi memadai.</a:t>
            </a:r>
          </a:p>
          <a:p>
            <a:pPr marL="179388" indent="-179388" algn="just">
              <a:buFont typeface="Arial" panose="020B0604020202020204" pitchFamily="34" charset="0"/>
              <a:buChar char="•"/>
            </a:pPr>
            <a:endParaRPr lang="id-ID" sz="1200" dirty="0">
              <a:ln/>
              <a:latin typeface="Arial" panose="020B0604020202020204" pitchFamily="34" charset="0"/>
              <a:cs typeface="Arial" panose="020B0604020202020204" pitchFamily="34" charset="0"/>
            </a:endParaRPr>
          </a:p>
          <a:p>
            <a:pPr marL="182563" indent="-182563"/>
            <a:r>
              <a:rPr lang="id-ID" sz="1200" dirty="0">
                <a:ln/>
                <a:latin typeface="Arial" panose="020B0604020202020204" pitchFamily="34" charset="0"/>
                <a:cs typeface="Arial" panose="020B0604020202020204" pitchFamily="34" charset="0"/>
              </a:rPr>
              <a:t> </a:t>
            </a:r>
            <a:r>
              <a:rPr lang="id-ID" sz="1200" b="1" dirty="0" smtClean="0">
                <a:ln/>
                <a:solidFill>
                  <a:srgbClr val="C00000"/>
                </a:solidFill>
                <a:latin typeface="Arial" panose="020B0604020202020204" pitchFamily="34" charset="0"/>
                <a:cs typeface="Arial" panose="020B0604020202020204" pitchFamily="34" charset="0"/>
              </a:rPr>
              <a:t>9</a:t>
            </a:r>
            <a:r>
              <a:rPr lang="id-ID" sz="1200" b="1" dirty="0">
                <a:ln/>
                <a:solidFill>
                  <a:srgbClr val="C00000"/>
                </a:solidFill>
                <a:latin typeface="Arial" panose="020B0604020202020204" pitchFamily="34" charset="0"/>
                <a:cs typeface="Arial" panose="020B0604020202020204" pitchFamily="34" charset="0"/>
              </a:rPr>
              <a:t>. Saya tidak melakukan pembayaran SPP pada periode bayar? Apakah KRS Saya akan di blokir ? </a:t>
            </a:r>
          </a:p>
          <a:p>
            <a:pPr marL="179388" indent="-179388" algn="just"/>
            <a:endParaRPr lang="id-ID" sz="600" dirty="0">
              <a:ln/>
              <a:latin typeface="Arial" panose="020B0604020202020204" pitchFamily="34" charset="0"/>
              <a:cs typeface="Arial" panose="020B0604020202020204" pitchFamily="34" charset="0"/>
            </a:endParaRPr>
          </a:p>
          <a:p>
            <a:pPr marL="265113" algn="just"/>
            <a:r>
              <a:rPr lang="id-ID" sz="1200" b="1" dirty="0">
                <a:ln/>
                <a:latin typeface="Arial" panose="020B0604020202020204" pitchFamily="34" charset="0"/>
                <a:cs typeface="Arial" panose="020B0604020202020204" pitchFamily="34" charset="0"/>
              </a:rPr>
              <a:t>Ya. </a:t>
            </a:r>
            <a:r>
              <a:rPr lang="id-ID" sz="1200" dirty="0">
                <a:ln/>
                <a:latin typeface="Arial" panose="020B0604020202020204" pitchFamily="34" charset="0"/>
                <a:cs typeface="Arial" panose="020B0604020202020204" pitchFamily="34" charset="0"/>
              </a:rPr>
              <a:t>Mahasiswa yang tidak melakukan pembayaran pada periode bayar yang telah ditentukan pada </a:t>
            </a:r>
            <a:r>
              <a:rPr lang="id-ID" sz="1200" dirty="0" smtClean="0">
                <a:ln/>
                <a:latin typeface="Arial" panose="020B0604020202020204" pitchFamily="34" charset="0"/>
                <a:cs typeface="Arial" panose="020B0604020202020204" pitchFamily="34" charset="0"/>
              </a:rPr>
              <a:t>Kalender Pendidikan</a:t>
            </a:r>
            <a:r>
              <a:rPr lang="id-ID" sz="1200" dirty="0">
                <a:ln/>
                <a:latin typeface="Arial" panose="020B0604020202020204" pitchFamily="34" charset="0"/>
                <a:cs typeface="Arial" panose="020B0604020202020204" pitchFamily="34" charset="0"/>
              </a:rPr>
              <a:t>, KRS akan diblokir. </a:t>
            </a:r>
            <a:r>
              <a:rPr lang="id-ID" sz="1200" dirty="0" smtClean="0">
                <a:ln/>
                <a:latin typeface="Arial" panose="020B0604020202020204" pitchFamily="34" charset="0"/>
                <a:cs typeface="Arial" panose="020B0604020202020204" pitchFamily="34" charset="0"/>
              </a:rPr>
              <a:t>Ybs </a:t>
            </a:r>
            <a:r>
              <a:rPr lang="id-ID" sz="1200" dirty="0">
                <a:ln/>
                <a:latin typeface="Arial" panose="020B0604020202020204" pitchFamily="34" charset="0"/>
                <a:cs typeface="Arial" panose="020B0604020202020204" pitchFamily="34" charset="0"/>
              </a:rPr>
              <a:t>harus datang ke pelayanan terpadu dan memberikan penjelasan yang kuat mengapa Anda tidak melakukan pembayaran</a:t>
            </a:r>
            <a:r>
              <a:rPr lang="id-ID" sz="1200" dirty="0">
                <a:ln/>
                <a:solidFill>
                  <a:srgbClr val="002060"/>
                </a:solidFill>
                <a:latin typeface="Arial" panose="020B0604020202020204" pitchFamily="34" charset="0"/>
                <a:cs typeface="Arial" panose="020B0604020202020204" pitchFamily="34" charset="0"/>
              </a:rPr>
              <a:t>. </a:t>
            </a:r>
            <a:r>
              <a:rPr lang="id-ID" sz="1200" b="1" dirty="0" smtClean="0">
                <a:ln/>
                <a:solidFill>
                  <a:srgbClr val="002060"/>
                </a:solidFill>
                <a:latin typeface="Arial" panose="020B0604020202020204" pitchFamily="34" charset="0"/>
                <a:cs typeface="Arial" panose="020B0604020202020204" pitchFamily="34" charset="0"/>
              </a:rPr>
              <a:t>Pembukaan Blokir  Keuangan pada periode Pengisian KRS sifatnya adalah KEBIJAKAN. </a:t>
            </a:r>
          </a:p>
          <a:p>
            <a:pPr marL="265113" algn="just"/>
            <a:endParaRPr lang="id-ID" sz="1200" dirty="0">
              <a:ln/>
              <a:solidFill>
                <a:srgbClr val="002060"/>
              </a:solidFill>
              <a:latin typeface="Arial" panose="020B0604020202020204" pitchFamily="34" charset="0"/>
              <a:cs typeface="Arial" panose="020B0604020202020204" pitchFamily="34" charset="0"/>
            </a:endParaRPr>
          </a:p>
          <a:p>
            <a:pPr marL="265113" indent="-265113" algn="just"/>
            <a:r>
              <a:rPr lang="id-ID" sz="1200" b="1" dirty="0">
                <a:ln/>
                <a:solidFill>
                  <a:srgbClr val="C00000"/>
                </a:solidFill>
                <a:latin typeface="Arial" panose="020B0604020202020204" pitchFamily="34" charset="0"/>
                <a:cs typeface="Arial" panose="020B0604020202020204" pitchFamily="34" charset="0"/>
              </a:rPr>
              <a:t>10. Saya tidak melakukan pengisian KRS, apa yang harus saya lakukan? </a:t>
            </a:r>
          </a:p>
          <a:p>
            <a:pPr marL="179388" indent="-179388" algn="just"/>
            <a:endParaRPr lang="id-ID" sz="600" dirty="0">
              <a:ln/>
              <a:latin typeface="Arial" panose="020B0604020202020204" pitchFamily="34" charset="0"/>
              <a:cs typeface="Arial" panose="020B0604020202020204" pitchFamily="34" charset="0"/>
            </a:endParaRPr>
          </a:p>
          <a:p>
            <a:pPr marL="271463" algn="just"/>
            <a:r>
              <a:rPr lang="id-ID" sz="1200" dirty="0">
                <a:ln/>
                <a:latin typeface="Arial" panose="020B0604020202020204" pitchFamily="34" charset="0"/>
                <a:cs typeface="Arial" panose="020B0604020202020204" pitchFamily="34" charset="0"/>
              </a:rPr>
              <a:t>Artinya Anda telah melalaikan kewajiban Anda melakukan registrasi. Jika kelalalian Anda sadari sebelum KRS B, silakan hubungi Departemen untuk mengurus surat permohonan pengisian KRS dan berjanji tidak mengulangi lagi dan membawa surat tersebut ke </a:t>
            </a:r>
            <a:r>
              <a:rPr lang="id-ID" sz="1200" dirty="0" smtClean="0">
                <a:ln/>
                <a:latin typeface="Arial" panose="020B0604020202020204" pitchFamily="34" charset="0"/>
                <a:cs typeface="Arial" panose="020B0604020202020204" pitchFamily="34" charset="0"/>
              </a:rPr>
              <a:t>Dit </a:t>
            </a:r>
            <a:r>
              <a:rPr lang="id-ID" sz="1200" dirty="0">
                <a:ln/>
                <a:latin typeface="Arial" panose="020B0604020202020204" pitchFamily="34" charset="0"/>
                <a:cs typeface="Arial" panose="020B0604020202020204" pitchFamily="34" charset="0"/>
              </a:rPr>
              <a:t>APPMB sebelum KRS B. </a:t>
            </a:r>
          </a:p>
          <a:p>
            <a:pPr marL="271463" algn="just"/>
            <a:endParaRPr lang="id-ID" sz="1200" dirty="0">
              <a:ln/>
              <a:latin typeface="Arial" panose="020B0604020202020204" pitchFamily="34" charset="0"/>
              <a:cs typeface="Arial" panose="020B0604020202020204" pitchFamily="34" charset="0"/>
            </a:endParaRPr>
          </a:p>
          <a:p>
            <a:pPr marL="271463" algn="just"/>
            <a:r>
              <a:rPr lang="id-ID" sz="1200" dirty="0">
                <a:ln/>
                <a:latin typeface="Arial" panose="020B0604020202020204" pitchFamily="34" charset="0"/>
                <a:cs typeface="Arial" panose="020B0604020202020204" pitchFamily="34" charset="0"/>
              </a:rPr>
              <a:t>Departemen hanya akan memberikan surat </a:t>
            </a:r>
            <a:r>
              <a:rPr lang="id-ID" sz="1200" dirty="0" smtClean="0">
                <a:ln/>
                <a:latin typeface="Arial" panose="020B0604020202020204" pitchFamily="34" charset="0"/>
                <a:cs typeface="Arial" panose="020B0604020202020204" pitchFamily="34" charset="0"/>
              </a:rPr>
              <a:t>secara </a:t>
            </a:r>
            <a:r>
              <a:rPr lang="id-ID" sz="1200" dirty="0">
                <a:ln/>
                <a:latin typeface="Arial" panose="020B0604020202020204" pitchFamily="34" charset="0"/>
                <a:cs typeface="Arial" panose="020B0604020202020204" pitchFamily="34" charset="0"/>
              </a:rPr>
              <a:t>selektif bila alasan Anda dapat diterima. Bila masa KRS B telah lewat, maka anda akan terkena </a:t>
            </a:r>
            <a:r>
              <a:rPr lang="id-ID" sz="1200" dirty="0" smtClean="0">
                <a:ln/>
                <a:latin typeface="Arial" panose="020B0604020202020204" pitchFamily="34" charset="0"/>
                <a:cs typeface="Arial" panose="020B0604020202020204" pitchFamily="34" charset="0"/>
              </a:rPr>
              <a:t>Sanksi Pe-Non Aktif-an </a:t>
            </a:r>
            <a:r>
              <a:rPr lang="id-ID" sz="1200" dirty="0">
                <a:ln/>
                <a:latin typeface="Arial" panose="020B0604020202020204" pitchFamily="34" charset="0"/>
                <a:cs typeface="Arial" panose="020B0604020202020204" pitchFamily="34" charset="0"/>
              </a:rPr>
              <a:t>dari kegiatan akademik selama satu semester. </a:t>
            </a:r>
            <a:endParaRPr lang="id-ID" sz="1200" dirty="0" smtClean="0">
              <a:ln/>
              <a:latin typeface="Arial" panose="020B0604020202020204" pitchFamily="34" charset="0"/>
              <a:cs typeface="Arial" panose="020B0604020202020204" pitchFamily="34" charset="0"/>
            </a:endParaRPr>
          </a:p>
          <a:p>
            <a:pPr marL="179388" algn="just"/>
            <a:endParaRPr lang="id-ID" sz="1200" dirty="0">
              <a:ln/>
              <a:latin typeface="Arial" panose="020B0604020202020204" pitchFamily="34" charset="0"/>
              <a:cs typeface="Arial" panose="020B0604020202020204" pitchFamily="34" charset="0"/>
            </a:endParaRPr>
          </a:p>
          <a:p>
            <a:pPr marL="179388" indent="-179388" algn="just"/>
            <a:r>
              <a:rPr lang="id-ID" sz="1200" b="1" dirty="0" smtClean="0">
                <a:ln/>
                <a:solidFill>
                  <a:srgbClr val="C00000"/>
                </a:solidFill>
                <a:latin typeface="Arial" panose="020B0604020202020204" pitchFamily="34" charset="0"/>
                <a:cs typeface="Arial" panose="020B0604020202020204" pitchFamily="34" charset="0"/>
              </a:rPr>
              <a:t>11. </a:t>
            </a:r>
            <a:r>
              <a:rPr lang="id-ID" sz="1200" b="1" dirty="0">
                <a:ln/>
                <a:solidFill>
                  <a:srgbClr val="C00000"/>
                </a:solidFill>
                <a:latin typeface="Arial" panose="020B0604020202020204" pitchFamily="34" charset="0"/>
                <a:cs typeface="Arial" panose="020B0604020202020204" pitchFamily="34" charset="0"/>
              </a:rPr>
              <a:t>Dimana saya </a:t>
            </a:r>
            <a:r>
              <a:rPr lang="id-ID" sz="1200" b="1" dirty="0" smtClean="0">
                <a:ln/>
                <a:solidFill>
                  <a:srgbClr val="C00000"/>
                </a:solidFill>
                <a:latin typeface="Arial" panose="020B0604020202020204" pitchFamily="34" charset="0"/>
                <a:cs typeface="Arial" panose="020B0604020202020204" pitchFamily="34" charset="0"/>
              </a:rPr>
              <a:t>harus </a:t>
            </a:r>
            <a:r>
              <a:rPr lang="id-ID" sz="1200" b="1" dirty="0">
                <a:ln/>
                <a:solidFill>
                  <a:srgbClr val="C00000"/>
                </a:solidFill>
                <a:latin typeface="Arial" panose="020B0604020202020204" pitchFamily="34" charset="0"/>
                <a:cs typeface="Arial" panose="020B0604020202020204" pitchFamily="34" charset="0"/>
              </a:rPr>
              <a:t>membayar SPP?</a:t>
            </a:r>
          </a:p>
          <a:p>
            <a:pPr marL="265113" algn="just"/>
            <a:r>
              <a:rPr lang="id-ID" sz="1200" dirty="0">
                <a:ln/>
                <a:latin typeface="Arial" panose="020B0604020202020204" pitchFamily="34" charset="0"/>
                <a:cs typeface="Arial" panose="020B0604020202020204" pitchFamily="34" charset="0"/>
              </a:rPr>
              <a:t>Mulai semester ganjil 2016/2017 IPB menerapkan sistem pembayaran Host to Host menggunakan multi bank payment. Tata </a:t>
            </a:r>
            <a:r>
              <a:rPr lang="id-ID" sz="1200" dirty="0" smtClean="0">
                <a:ln/>
                <a:latin typeface="Arial" panose="020B0604020202020204" pitchFamily="34" charset="0"/>
                <a:cs typeface="Arial" panose="020B0604020202020204" pitchFamily="34" charset="0"/>
              </a:rPr>
              <a:t>cara Pembayaran dapat </a:t>
            </a:r>
            <a:r>
              <a:rPr lang="id-ID" sz="1200" dirty="0">
                <a:ln/>
                <a:latin typeface="Arial" panose="020B0604020202020204" pitchFamily="34" charset="0"/>
                <a:cs typeface="Arial" panose="020B0604020202020204" pitchFamily="34" charset="0"/>
              </a:rPr>
              <a:t>di lihat pada website spp.ipb.ac.id.</a:t>
            </a:r>
          </a:p>
          <a:p>
            <a:pPr marL="179388" algn="just"/>
            <a:endParaRPr lang="id-ID" sz="1200" dirty="0">
              <a:ln/>
              <a:latin typeface="Arial" panose="020B0604020202020204" pitchFamily="34" charset="0"/>
              <a:cs typeface="Arial" panose="020B0604020202020204" pitchFamily="34" charset="0"/>
            </a:endParaRPr>
          </a:p>
          <a:p>
            <a:pPr marL="265113" algn="just"/>
            <a:endParaRPr lang="id-ID" sz="1200" dirty="0">
              <a:ln/>
              <a:latin typeface="Arial" panose="020B0604020202020204" pitchFamily="34" charset="0"/>
              <a:cs typeface="Arial" panose="020B0604020202020204" pitchFamily="34" charset="0"/>
            </a:endParaRPr>
          </a:p>
          <a:p>
            <a:pPr marL="358775" indent="-179388" algn="just">
              <a:buFont typeface="Arial" panose="020B0604020202020204" pitchFamily="34" charset="0"/>
              <a:buChar char="•"/>
            </a:pPr>
            <a:endParaRPr lang="id-ID" sz="1200" dirty="0">
              <a:ln/>
              <a:latin typeface="Arial" panose="020B0604020202020204" pitchFamily="34" charset="0"/>
              <a:cs typeface="Arial" panose="020B0604020202020204" pitchFamily="34" charset="0"/>
            </a:endParaRPr>
          </a:p>
        </p:txBody>
      </p:sp>
      <p:sp>
        <p:nvSpPr>
          <p:cNvPr id="23" name="Rectangle 22"/>
          <p:cNvSpPr/>
          <p:nvPr/>
        </p:nvSpPr>
        <p:spPr>
          <a:xfrm>
            <a:off x="4568692" y="5089035"/>
            <a:ext cx="3328416" cy="93871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265113" algn="just"/>
            <a:endParaRPr lang="id-ID" sz="1100" dirty="0">
              <a:ln/>
              <a:latin typeface="Arial" panose="020B0604020202020204" pitchFamily="34" charset="0"/>
              <a:cs typeface="Arial" panose="020B0604020202020204" pitchFamily="34" charset="0"/>
            </a:endParaRPr>
          </a:p>
          <a:p>
            <a:pPr marL="179388" algn="just"/>
            <a:endParaRPr lang="id-ID" sz="1100" dirty="0">
              <a:ln/>
              <a:latin typeface="Arial" panose="020B0604020202020204" pitchFamily="34" charset="0"/>
              <a:cs typeface="Arial" panose="020B0604020202020204" pitchFamily="34" charset="0"/>
            </a:endParaRPr>
          </a:p>
          <a:p>
            <a:pPr algn="just"/>
            <a:endParaRPr lang="id-ID" sz="1100" dirty="0">
              <a:ln/>
              <a:latin typeface="Arial" panose="020B0604020202020204" pitchFamily="34" charset="0"/>
              <a:cs typeface="Arial" panose="020B0604020202020204" pitchFamily="34" charset="0"/>
            </a:endParaRPr>
          </a:p>
          <a:p>
            <a:pPr marL="265113" algn="just"/>
            <a:endParaRPr lang="id-ID" sz="1100" dirty="0">
              <a:ln/>
              <a:latin typeface="Arial" panose="020B0604020202020204" pitchFamily="34" charset="0"/>
              <a:cs typeface="Arial" panose="020B0604020202020204" pitchFamily="34" charset="0"/>
            </a:endParaRPr>
          </a:p>
          <a:p>
            <a:pPr marL="179388" indent="-179388" algn="just"/>
            <a:endParaRPr lang="id-ID" sz="1100" dirty="0">
              <a:ln/>
              <a:latin typeface="Arial" panose="020B0604020202020204" pitchFamily="34" charset="0"/>
              <a:cs typeface="Arial" panose="020B0604020202020204" pitchFamily="34" charset="0"/>
            </a:endParaRPr>
          </a:p>
        </p:txBody>
      </p:sp>
      <p:sp>
        <p:nvSpPr>
          <p:cNvPr id="21" name="Rectangle 20"/>
          <p:cNvSpPr/>
          <p:nvPr/>
        </p:nvSpPr>
        <p:spPr>
          <a:xfrm>
            <a:off x="4479569" y="1513795"/>
            <a:ext cx="4401541" cy="1520416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179388" indent="-179388" algn="just"/>
            <a:r>
              <a:rPr lang="id-ID" sz="1200" b="1" dirty="0" smtClean="0">
                <a:ln/>
                <a:solidFill>
                  <a:srgbClr val="C00000"/>
                </a:solidFill>
                <a:latin typeface="Arial" panose="020B0604020202020204" pitchFamily="34" charset="0"/>
                <a:cs typeface="Arial" panose="020B0604020202020204" pitchFamily="34" charset="0"/>
              </a:rPr>
              <a:t>12. </a:t>
            </a:r>
            <a:r>
              <a:rPr lang="id-ID" sz="1200" b="1" dirty="0">
                <a:ln/>
                <a:solidFill>
                  <a:srgbClr val="C00000"/>
                </a:solidFill>
                <a:latin typeface="Arial" panose="020B0604020202020204" pitchFamily="34" charset="0"/>
                <a:cs typeface="Arial" panose="020B0604020202020204" pitchFamily="34" charset="0"/>
              </a:rPr>
              <a:t>Bagaimana jika saya mendapat </a:t>
            </a:r>
            <a:r>
              <a:rPr lang="id-ID" sz="1200" b="1" dirty="0" smtClean="0">
                <a:ln/>
                <a:solidFill>
                  <a:srgbClr val="C00000"/>
                </a:solidFill>
                <a:latin typeface="Arial" panose="020B0604020202020204" pitchFamily="34" charset="0"/>
                <a:cs typeface="Arial" panose="020B0604020202020204" pitchFamily="34" charset="0"/>
              </a:rPr>
              <a:t>kesulitan membayar SPP </a:t>
            </a:r>
            <a:r>
              <a:rPr lang="id-ID" sz="1200" b="1" dirty="0">
                <a:ln/>
                <a:solidFill>
                  <a:srgbClr val="C00000"/>
                </a:solidFill>
                <a:latin typeface="Arial" panose="020B0604020202020204" pitchFamily="34" charset="0"/>
                <a:cs typeface="Arial" panose="020B0604020202020204" pitchFamily="34" charset="0"/>
              </a:rPr>
              <a:t>pada saat periode bayar </a:t>
            </a:r>
            <a:r>
              <a:rPr lang="id-ID" sz="1200" b="1" dirty="0" smtClean="0">
                <a:ln/>
                <a:solidFill>
                  <a:srgbClr val="C00000"/>
                </a:solidFill>
                <a:latin typeface="Arial" panose="020B0604020202020204" pitchFamily="34" charset="0"/>
                <a:cs typeface="Arial" panose="020B0604020202020204" pitchFamily="34" charset="0"/>
              </a:rPr>
              <a:t>SPP?</a:t>
            </a:r>
            <a:endParaRPr lang="id-ID" sz="1200" b="1" dirty="0">
              <a:ln/>
              <a:solidFill>
                <a:srgbClr val="C00000"/>
              </a:solidFill>
              <a:latin typeface="Arial" panose="020B0604020202020204" pitchFamily="34" charset="0"/>
              <a:cs typeface="Arial" panose="020B0604020202020204" pitchFamily="34" charset="0"/>
            </a:endParaRPr>
          </a:p>
          <a:p>
            <a:pPr marL="179388" algn="just"/>
            <a:r>
              <a:rPr lang="id-ID" sz="1200" dirty="0">
                <a:ln/>
                <a:latin typeface="Arial" panose="020B0604020202020204" pitchFamily="34" charset="0"/>
                <a:cs typeface="Arial" panose="020B0604020202020204" pitchFamily="34" charset="0"/>
              </a:rPr>
              <a:t>Mahasiswa yang pada saat pembayaran </a:t>
            </a:r>
            <a:r>
              <a:rPr lang="id-ID" sz="1200" dirty="0" smtClean="0">
                <a:ln/>
                <a:latin typeface="Arial" panose="020B0604020202020204" pitchFamily="34" charset="0"/>
                <a:cs typeface="Arial" panose="020B0604020202020204" pitchFamily="34" charset="0"/>
              </a:rPr>
              <a:t>SPP mendapat kesulitan karena kendala  sistem error,  beda tagihan, dll, </a:t>
            </a:r>
            <a:r>
              <a:rPr lang="id-ID" sz="1200" dirty="0">
                <a:ln/>
                <a:latin typeface="Arial" panose="020B0604020202020204" pitchFamily="34" charset="0"/>
                <a:cs typeface="Arial" panose="020B0604020202020204" pitchFamily="34" charset="0"/>
              </a:rPr>
              <a:t>silakan datang ke Bagian Layanan </a:t>
            </a:r>
            <a:r>
              <a:rPr lang="id-ID" sz="1200" dirty="0" smtClean="0">
                <a:ln/>
                <a:latin typeface="Arial" panose="020B0604020202020204" pitchFamily="34" charset="0"/>
                <a:cs typeface="Arial" panose="020B0604020202020204" pitchFamily="34" charset="0"/>
              </a:rPr>
              <a:t>Keuangan-Direktorat </a:t>
            </a:r>
            <a:r>
              <a:rPr lang="id-ID" sz="1200" dirty="0">
                <a:ln/>
                <a:latin typeface="Arial" panose="020B0604020202020204" pitchFamily="34" charset="0"/>
                <a:cs typeface="Arial" panose="020B0604020202020204" pitchFamily="34" charset="0"/>
              </a:rPr>
              <a:t>Keuangan dan Akuntansi, Gedung Andi Hakim Nasution, Lantai 3. </a:t>
            </a:r>
          </a:p>
          <a:p>
            <a:pPr marL="179388" algn="just"/>
            <a:endParaRPr lang="id-ID" sz="1200" dirty="0">
              <a:ln/>
              <a:latin typeface="Arial" panose="020B0604020202020204" pitchFamily="34" charset="0"/>
              <a:cs typeface="Arial" panose="020B0604020202020204" pitchFamily="34" charset="0"/>
            </a:endParaRPr>
          </a:p>
          <a:p>
            <a:pPr marL="179388" indent="-179388" algn="just"/>
            <a:r>
              <a:rPr lang="id-ID" sz="1200" b="1" dirty="0" smtClean="0">
                <a:ln/>
                <a:solidFill>
                  <a:srgbClr val="C00000"/>
                </a:solidFill>
                <a:latin typeface="Arial" panose="020B0604020202020204" pitchFamily="34" charset="0"/>
                <a:cs typeface="Arial" panose="020B0604020202020204" pitchFamily="34" charset="0"/>
              </a:rPr>
              <a:t>13. </a:t>
            </a:r>
            <a:r>
              <a:rPr lang="id-ID" sz="1200" b="1" dirty="0">
                <a:ln/>
                <a:solidFill>
                  <a:srgbClr val="C00000"/>
                </a:solidFill>
                <a:latin typeface="Arial" panose="020B0604020202020204" pitchFamily="34" charset="0"/>
                <a:cs typeface="Arial" panose="020B0604020202020204" pitchFamily="34" charset="0"/>
              </a:rPr>
              <a:t>Apakah saya dapat meminta penundaan /keringanan/Cicilan SPP ?.</a:t>
            </a:r>
          </a:p>
          <a:p>
            <a:pPr marL="179388" algn="just"/>
            <a:r>
              <a:rPr lang="id-ID" sz="1200" b="1" dirty="0">
                <a:ln/>
                <a:latin typeface="Arial" panose="020B0604020202020204" pitchFamily="34" charset="0"/>
                <a:cs typeface="Arial" panose="020B0604020202020204" pitchFamily="34" charset="0"/>
              </a:rPr>
              <a:t>Tidak ada penundaan/keringanan/cicilan pembayaran SPP</a:t>
            </a:r>
            <a:r>
              <a:rPr lang="id-ID" sz="1200" dirty="0">
                <a:ln/>
                <a:latin typeface="Arial" panose="020B0604020202020204" pitchFamily="34" charset="0"/>
                <a:cs typeface="Arial" panose="020B0604020202020204" pitchFamily="34" charset="0"/>
              </a:rPr>
              <a:t>. SPP </a:t>
            </a:r>
            <a:r>
              <a:rPr lang="id-ID" sz="1200" dirty="0" smtClean="0">
                <a:ln/>
                <a:latin typeface="Arial" panose="020B0604020202020204" pitchFamily="34" charset="0"/>
                <a:cs typeface="Arial" panose="020B0604020202020204" pitchFamily="34" charset="0"/>
              </a:rPr>
              <a:t>Anda </a:t>
            </a:r>
            <a:r>
              <a:rPr lang="id-ID" sz="1200" dirty="0">
                <a:ln/>
                <a:latin typeface="Arial" panose="020B0604020202020204" pitchFamily="34" charset="0"/>
                <a:cs typeface="Arial" panose="020B0604020202020204" pitchFamily="34" charset="0"/>
              </a:rPr>
              <a:t>akan disesuaikan dengan penghasilan orang tua yang kami terima saat Anda masuk ke IPB. Pengumuman pembayaran SPP sudah disampaikan dan sudah tercantum pada </a:t>
            </a:r>
            <a:r>
              <a:rPr lang="id-ID" sz="1200" dirty="0" smtClean="0">
                <a:ln/>
                <a:latin typeface="Arial" panose="020B0604020202020204" pitchFamily="34" charset="0"/>
                <a:cs typeface="Arial" panose="020B0604020202020204" pitchFamily="34" charset="0"/>
              </a:rPr>
              <a:t>Kalender Pendidikan </a:t>
            </a:r>
            <a:r>
              <a:rPr lang="id-ID" sz="1200" dirty="0">
                <a:ln/>
                <a:latin typeface="Arial" panose="020B0604020202020204" pitchFamily="34" charset="0"/>
                <a:cs typeface="Arial" panose="020B0604020202020204" pitchFamily="34" charset="0"/>
              </a:rPr>
              <a:t>yang dikeluarkan pada tahun akademik baru. </a:t>
            </a:r>
          </a:p>
          <a:p>
            <a:pPr marL="179388" indent="-179388" algn="just"/>
            <a:endParaRPr lang="id-ID" sz="1200" dirty="0">
              <a:ln/>
              <a:solidFill>
                <a:srgbClr val="C00000"/>
              </a:solidFill>
              <a:latin typeface="Arial" panose="020B0604020202020204" pitchFamily="34" charset="0"/>
              <a:cs typeface="Arial" panose="020B0604020202020204" pitchFamily="34" charset="0"/>
            </a:endParaRPr>
          </a:p>
          <a:p>
            <a:pPr marL="179388" indent="-179388" algn="just"/>
            <a:r>
              <a:rPr lang="id-ID" sz="1200" b="1" dirty="0" smtClean="0">
                <a:ln/>
                <a:solidFill>
                  <a:srgbClr val="C00000"/>
                </a:solidFill>
                <a:latin typeface="Arial" panose="020B0604020202020204" pitchFamily="34" charset="0"/>
                <a:cs typeface="Arial" panose="020B0604020202020204" pitchFamily="34" charset="0"/>
              </a:rPr>
              <a:t>14. </a:t>
            </a:r>
            <a:r>
              <a:rPr lang="id-ID" sz="1200" b="1" dirty="0">
                <a:ln/>
                <a:solidFill>
                  <a:srgbClr val="C00000"/>
                </a:solidFill>
                <a:latin typeface="Arial" panose="020B0604020202020204" pitchFamily="34" charset="0"/>
                <a:cs typeface="Arial" panose="020B0604020202020204" pitchFamily="34" charset="0"/>
              </a:rPr>
              <a:t>Saya sudah ujian Akhir Program, Namun SKL saya masih dalam proses. Apakah saya masih harus membayar SPP ?</a:t>
            </a:r>
          </a:p>
          <a:p>
            <a:pPr marL="179388" algn="just"/>
            <a:r>
              <a:rPr lang="id-ID" sz="1200" dirty="0">
                <a:ln/>
                <a:latin typeface="Arial" panose="020B0604020202020204" pitchFamily="34" charset="0"/>
                <a:cs typeface="Arial" panose="020B0604020202020204" pitchFamily="34" charset="0"/>
              </a:rPr>
              <a:t>Jawaban dari pertanyaan ini harus mengacu pada Peraturan Rektor Nomor 14/IT3/PP/2017 tentang Ketentuan pembayaran </a:t>
            </a:r>
            <a:r>
              <a:rPr lang="id-ID" sz="1200" dirty="0" smtClean="0">
                <a:ln/>
                <a:latin typeface="Arial" panose="020B0604020202020204" pitchFamily="34" charset="0"/>
                <a:cs typeface="Arial" panose="020B0604020202020204" pitchFamily="34" charset="0"/>
              </a:rPr>
              <a:t>Sumbangan </a:t>
            </a:r>
            <a:r>
              <a:rPr lang="id-ID" sz="1200" dirty="0">
                <a:ln/>
                <a:latin typeface="Arial" panose="020B0604020202020204" pitchFamily="34" charset="0"/>
                <a:cs typeface="Arial" panose="020B0604020202020204" pitchFamily="34" charset="0"/>
              </a:rPr>
              <a:t>Penyelenggaraan Pendidikan IPB. Edaran dari WRPK selalu </a:t>
            </a:r>
            <a:r>
              <a:rPr lang="id-ID" sz="1200" dirty="0" smtClean="0">
                <a:ln/>
                <a:latin typeface="Arial" panose="020B0604020202020204" pitchFamily="34" charset="0"/>
                <a:cs typeface="Arial" panose="020B0604020202020204" pitchFamily="34" charset="0"/>
              </a:rPr>
              <a:t>didistribusikan </a:t>
            </a:r>
            <a:r>
              <a:rPr lang="id-ID" sz="1200" dirty="0">
                <a:ln/>
                <a:latin typeface="Arial" panose="020B0604020202020204" pitchFamily="34" charset="0"/>
                <a:cs typeface="Arial" panose="020B0604020202020204" pitchFamily="34" charset="0"/>
              </a:rPr>
              <a:t>ke Departemen dan Fakultas setiap semester. </a:t>
            </a:r>
          </a:p>
          <a:p>
            <a:pPr marL="179388" indent="-179388" algn="just"/>
            <a:endParaRPr lang="id-ID" sz="1200" dirty="0">
              <a:ln/>
              <a:solidFill>
                <a:srgbClr val="C00000"/>
              </a:solidFill>
              <a:latin typeface="Arial" panose="020B0604020202020204" pitchFamily="34" charset="0"/>
              <a:cs typeface="Arial" panose="020B0604020202020204" pitchFamily="34" charset="0"/>
            </a:endParaRPr>
          </a:p>
          <a:p>
            <a:pPr marL="179388" algn="just"/>
            <a:r>
              <a:rPr lang="id-ID" sz="1200" dirty="0">
                <a:ln/>
                <a:latin typeface="Arial" panose="020B0604020202020204" pitchFamily="34" charset="0"/>
                <a:cs typeface="Arial" panose="020B0604020202020204" pitchFamily="34" charset="0"/>
              </a:rPr>
              <a:t>Prinsipnya Aturan tersebut memberikan penghargaan kepada mahasiswa yang dapat lulus sebelum atau selambat-lambatnya 10 semester</a:t>
            </a:r>
            <a:r>
              <a:rPr lang="id-ID" sz="1200" dirty="0">
                <a:ln/>
                <a:solidFill>
                  <a:srgbClr val="C00000"/>
                </a:solidFill>
                <a:latin typeface="Arial" panose="020B0604020202020204" pitchFamily="34" charset="0"/>
                <a:cs typeface="Arial" panose="020B0604020202020204" pitchFamily="34" charset="0"/>
              </a:rPr>
              <a:t>. </a:t>
            </a:r>
            <a:endParaRPr lang="id-ID" sz="1200" dirty="0" smtClean="0">
              <a:ln/>
              <a:solidFill>
                <a:srgbClr val="C00000"/>
              </a:solidFill>
              <a:latin typeface="Arial" panose="020B0604020202020204" pitchFamily="34" charset="0"/>
              <a:cs typeface="Arial" panose="020B0604020202020204" pitchFamily="34" charset="0"/>
            </a:endParaRPr>
          </a:p>
          <a:p>
            <a:pPr marL="179388" algn="just"/>
            <a:endParaRPr lang="id-ID" sz="1200" dirty="0">
              <a:ln/>
              <a:solidFill>
                <a:srgbClr val="C00000"/>
              </a:solidFill>
              <a:latin typeface="Arial" panose="020B0604020202020204" pitchFamily="34" charset="0"/>
              <a:cs typeface="Arial" panose="020B0604020202020204" pitchFamily="34" charset="0"/>
            </a:endParaRPr>
          </a:p>
          <a:p>
            <a:pPr marL="179388" indent="-179388" algn="just"/>
            <a:r>
              <a:rPr lang="id-ID" sz="1200" b="1" dirty="0" smtClean="0">
                <a:ln/>
                <a:solidFill>
                  <a:srgbClr val="C00000"/>
                </a:solidFill>
                <a:latin typeface="Arial" panose="020B0604020202020204" pitchFamily="34" charset="0"/>
                <a:cs typeface="Arial" panose="020B0604020202020204" pitchFamily="34" charset="0"/>
              </a:rPr>
              <a:t>15. </a:t>
            </a:r>
            <a:r>
              <a:rPr lang="id-ID" sz="1200" b="1" dirty="0">
                <a:ln/>
                <a:solidFill>
                  <a:srgbClr val="C00000"/>
                </a:solidFill>
                <a:latin typeface="Arial" panose="020B0604020202020204" pitchFamily="34" charset="0"/>
                <a:cs typeface="Arial" panose="020B0604020202020204" pitchFamily="34" charset="0"/>
              </a:rPr>
              <a:t>Saya sudah memilih mata kuliah akan tetapi mata kuliah tersebut hilang dan tidak tercantum pada Daftar Hadir Perkuliahan</a:t>
            </a:r>
            <a:r>
              <a:rPr lang="id-ID" sz="1200" dirty="0">
                <a:ln/>
                <a:latin typeface="Arial" panose="020B0604020202020204" pitchFamily="34" charset="0"/>
                <a:cs typeface="Arial" panose="020B0604020202020204" pitchFamily="34" charset="0"/>
              </a:rPr>
              <a:t>. </a:t>
            </a:r>
            <a:r>
              <a:rPr lang="id-ID" sz="1200" b="1" dirty="0" smtClean="0">
                <a:ln/>
                <a:solidFill>
                  <a:srgbClr val="C00000"/>
                </a:solidFill>
                <a:latin typeface="Arial" panose="020B0604020202020204" pitchFamily="34" charset="0"/>
                <a:cs typeface="Arial" panose="020B0604020202020204" pitchFamily="34" charset="0"/>
              </a:rPr>
              <a:t>Bagaimana Solusinya?</a:t>
            </a:r>
            <a:endParaRPr lang="id-ID" sz="1200" b="1" dirty="0">
              <a:ln/>
              <a:solidFill>
                <a:srgbClr val="C00000"/>
              </a:solidFill>
              <a:latin typeface="Arial" panose="020B0604020202020204" pitchFamily="34" charset="0"/>
              <a:cs typeface="Arial" panose="020B0604020202020204" pitchFamily="34" charset="0"/>
            </a:endParaRPr>
          </a:p>
          <a:p>
            <a:pPr marL="179388" algn="just"/>
            <a:r>
              <a:rPr lang="id-ID" sz="1200" dirty="0">
                <a:ln/>
                <a:latin typeface="Arial" panose="020B0604020202020204" pitchFamily="34" charset="0"/>
                <a:cs typeface="Arial" panose="020B0604020202020204" pitchFamily="34" charset="0"/>
              </a:rPr>
              <a:t>Silakan bawa </a:t>
            </a:r>
            <a:r>
              <a:rPr lang="id-ID" sz="1200" i="1" dirty="0">
                <a:ln/>
                <a:latin typeface="Arial" panose="020B0604020202020204" pitchFamily="34" charset="0"/>
                <a:cs typeface="Arial" panose="020B0604020202020204" pitchFamily="34" charset="0"/>
              </a:rPr>
              <a:t>print out </a:t>
            </a:r>
            <a:r>
              <a:rPr lang="id-ID" sz="1200" dirty="0">
                <a:ln/>
                <a:latin typeface="Arial" panose="020B0604020202020204" pitchFamily="34" charset="0"/>
                <a:cs typeface="Arial" panose="020B0604020202020204" pitchFamily="34" charset="0"/>
              </a:rPr>
              <a:t>krs yang telah anda isi ke </a:t>
            </a:r>
            <a:r>
              <a:rPr lang="id-ID" sz="1200" dirty="0" smtClean="0">
                <a:ln/>
                <a:latin typeface="Arial" panose="020B0604020202020204" pitchFamily="34" charset="0"/>
                <a:cs typeface="Arial" panose="020B0604020202020204" pitchFamily="34" charset="0"/>
              </a:rPr>
              <a:t>Dit APPMB (Subdit Perencanaan dan Informasi Pendidikan) </a:t>
            </a:r>
            <a:r>
              <a:rPr lang="id-ID" sz="1200" dirty="0">
                <a:ln/>
                <a:latin typeface="Arial" panose="020B0604020202020204" pitchFamily="34" charset="0"/>
                <a:cs typeface="Arial" panose="020B0604020202020204" pitchFamily="34" charset="0"/>
              </a:rPr>
              <a:t>untuk ditelusur. Segala keberatan/keluhan atas data krs </a:t>
            </a:r>
            <a:r>
              <a:rPr lang="id-ID" sz="1200" dirty="0" smtClean="0">
                <a:ln/>
                <a:latin typeface="Arial" panose="020B0604020202020204" pitchFamily="34" charset="0"/>
                <a:cs typeface="Arial" panose="020B0604020202020204" pitchFamily="34" charset="0"/>
              </a:rPr>
              <a:t>setelah </a:t>
            </a:r>
            <a:r>
              <a:rPr lang="id-ID" sz="1200" dirty="0">
                <a:ln/>
                <a:latin typeface="Arial" panose="020B0604020202020204" pitchFamily="34" charset="0"/>
                <a:cs typeface="Arial" panose="020B0604020202020204" pitchFamily="34" charset="0"/>
              </a:rPr>
              <a:t>masa pengisian krs berakhir tidak akan dilayani apabila mahasiswa tidak menunjukkan </a:t>
            </a:r>
            <a:r>
              <a:rPr lang="id-ID" sz="1200" i="1" dirty="0">
                <a:ln/>
                <a:latin typeface="Arial" panose="020B0604020202020204" pitchFamily="34" charset="0"/>
                <a:cs typeface="Arial" panose="020B0604020202020204" pitchFamily="34" charset="0"/>
              </a:rPr>
              <a:t>print out </a:t>
            </a:r>
            <a:r>
              <a:rPr lang="id-ID" sz="1200" dirty="0">
                <a:ln/>
                <a:latin typeface="Arial" panose="020B0604020202020204" pitchFamily="34" charset="0"/>
                <a:cs typeface="Arial" panose="020B0604020202020204" pitchFamily="34" charset="0"/>
              </a:rPr>
              <a:t>(Cetakan) </a:t>
            </a:r>
            <a:r>
              <a:rPr lang="id-ID" sz="1200" dirty="0" smtClean="0">
                <a:ln/>
                <a:latin typeface="Arial" panose="020B0604020202020204" pitchFamily="34" charset="0"/>
                <a:cs typeface="Arial" panose="020B0604020202020204" pitchFamily="34" charset="0"/>
              </a:rPr>
              <a:t>KRS A atau B yang </a:t>
            </a:r>
            <a:r>
              <a:rPr lang="id-ID" sz="1200" dirty="0">
                <a:ln/>
                <a:latin typeface="Arial" panose="020B0604020202020204" pitchFamily="34" charset="0"/>
                <a:cs typeface="Arial" panose="020B0604020202020204" pitchFamily="34" charset="0"/>
              </a:rPr>
              <a:t>telah ditanda tangani dosen pembimbing.</a:t>
            </a:r>
          </a:p>
          <a:p>
            <a:pPr marL="179388" indent="-179388" algn="just"/>
            <a:r>
              <a:rPr lang="id-ID" sz="1200" dirty="0">
                <a:ln/>
                <a:latin typeface="Arial" panose="020B0604020202020204" pitchFamily="34" charset="0"/>
                <a:cs typeface="Arial" panose="020B0604020202020204" pitchFamily="34" charset="0"/>
              </a:rPr>
              <a:t> </a:t>
            </a:r>
            <a:endParaRPr lang="id-ID" sz="1200" i="1" dirty="0">
              <a:ln/>
              <a:latin typeface="Arial" panose="020B0604020202020204" pitchFamily="34" charset="0"/>
              <a:cs typeface="Arial" panose="020B0604020202020204" pitchFamily="34" charset="0"/>
            </a:endParaRPr>
          </a:p>
          <a:p>
            <a:pPr marL="265113" indent="-265113" algn="just"/>
            <a:r>
              <a:rPr lang="id-ID" sz="1200" b="1" dirty="0" smtClean="0">
                <a:ln/>
                <a:solidFill>
                  <a:srgbClr val="C00000"/>
                </a:solidFill>
                <a:latin typeface="Arial" panose="020B0604020202020204" pitchFamily="34" charset="0"/>
                <a:cs typeface="Arial" panose="020B0604020202020204" pitchFamily="34" charset="0"/>
              </a:rPr>
              <a:t>16. </a:t>
            </a:r>
            <a:r>
              <a:rPr lang="id-ID" sz="1200" b="1" dirty="0">
                <a:ln/>
                <a:solidFill>
                  <a:srgbClr val="C00000"/>
                </a:solidFill>
                <a:latin typeface="Arial" panose="020B0604020202020204" pitchFamily="34" charset="0"/>
                <a:cs typeface="Arial" panose="020B0604020202020204" pitchFamily="34" charset="0"/>
              </a:rPr>
              <a:t>Saya </a:t>
            </a:r>
            <a:r>
              <a:rPr lang="fi-FI" sz="1200" b="1" dirty="0">
                <a:ln/>
                <a:solidFill>
                  <a:srgbClr val="C00000"/>
                </a:solidFill>
                <a:latin typeface="Arial" panose="020B0604020202020204" pitchFamily="34" charset="0"/>
                <a:cs typeface="Arial" panose="020B0604020202020204" pitchFamily="34" charset="0"/>
              </a:rPr>
              <a:t>Sulit Login, Sulit Akses pada Pengisian KRS </a:t>
            </a:r>
            <a:r>
              <a:rPr lang="fi-FI" sz="1200" b="1" dirty="0" smtClean="0">
                <a:ln/>
                <a:solidFill>
                  <a:srgbClr val="C00000"/>
                </a:solidFill>
                <a:latin typeface="Arial" panose="020B0604020202020204" pitchFamily="34" charset="0"/>
                <a:cs typeface="Arial" panose="020B0604020202020204" pitchFamily="34" charset="0"/>
              </a:rPr>
              <a:t>Online</a:t>
            </a:r>
            <a:r>
              <a:rPr lang="id-ID" sz="1200" b="1" dirty="0" smtClean="0">
                <a:ln/>
                <a:solidFill>
                  <a:srgbClr val="C00000"/>
                </a:solidFill>
                <a:latin typeface="Arial" panose="020B0604020202020204" pitchFamily="34" charset="0"/>
                <a:cs typeface="Arial" panose="020B0604020202020204" pitchFamily="34" charset="0"/>
              </a:rPr>
              <a:t>. Apa yang harus saya lakukan ?</a:t>
            </a:r>
            <a:endParaRPr lang="id-ID" sz="1200" b="1" dirty="0">
              <a:ln/>
              <a:solidFill>
                <a:srgbClr val="C00000"/>
              </a:solidFill>
              <a:latin typeface="Arial" panose="020B0604020202020204" pitchFamily="34" charset="0"/>
              <a:cs typeface="Arial" panose="020B0604020202020204" pitchFamily="34" charset="0"/>
            </a:endParaRPr>
          </a:p>
          <a:p>
            <a:pPr marL="444500" indent="-179388" algn="just">
              <a:buFont typeface="Arial" panose="020B0604020202020204" pitchFamily="34" charset="0"/>
              <a:buChar char="•"/>
            </a:pPr>
            <a:r>
              <a:rPr lang="id-ID" sz="1200" dirty="0">
                <a:ln/>
                <a:latin typeface="Arial" panose="020B0604020202020204" pitchFamily="34" charset="0"/>
                <a:cs typeface="Arial" panose="020B0604020202020204" pitchFamily="34" charset="0"/>
              </a:rPr>
              <a:t>Pastikan sebelum Pengisian KRS Online Cek username dan </a:t>
            </a:r>
            <a:r>
              <a:rPr lang="id-ID" sz="1200" dirty="0" smtClean="0">
                <a:ln/>
                <a:latin typeface="Arial" panose="020B0604020202020204" pitchFamily="34" charset="0"/>
                <a:cs typeface="Arial" panose="020B0604020202020204" pitchFamily="34" charset="0"/>
              </a:rPr>
              <a:t>password. Verifikasi username dan password dapat dilakukan </a:t>
            </a:r>
            <a:r>
              <a:rPr lang="id-ID" sz="1200" dirty="0">
                <a:ln/>
                <a:latin typeface="Arial" panose="020B0604020202020204" pitchFamily="34" charset="0"/>
                <a:cs typeface="Arial" panose="020B0604020202020204" pitchFamily="34" charset="0"/>
              </a:rPr>
              <a:t>di Gedung Pusat Komputer Lantai 1</a:t>
            </a:r>
          </a:p>
          <a:p>
            <a:pPr marL="436563" indent="-171450" algn="just">
              <a:buFont typeface="Arial" panose="020B0604020202020204" pitchFamily="34" charset="0"/>
              <a:buChar char="•"/>
            </a:pPr>
            <a:r>
              <a:rPr lang="id-ID" sz="1200" dirty="0">
                <a:ln/>
                <a:latin typeface="Arial" panose="020B0604020202020204" pitchFamily="34" charset="0"/>
                <a:cs typeface="Arial" panose="020B0604020202020204" pitchFamily="34" charset="0"/>
              </a:rPr>
              <a:t>Bersihkan Cachenya terlebih dahulu, </a:t>
            </a:r>
            <a:r>
              <a:rPr lang="id-ID" sz="1200" dirty="0" smtClean="0">
                <a:ln/>
                <a:latin typeface="Arial" panose="020B0604020202020204" pitchFamily="34" charset="0"/>
                <a:cs typeface="Arial" panose="020B0604020202020204" pitchFamily="34" charset="0"/>
              </a:rPr>
              <a:t>kemudian </a:t>
            </a:r>
            <a:r>
              <a:rPr lang="id-ID" sz="1200" dirty="0">
                <a:ln/>
                <a:latin typeface="Arial" panose="020B0604020202020204" pitchFamily="34" charset="0"/>
                <a:cs typeface="Arial" panose="020B0604020202020204" pitchFamily="34" charset="0"/>
              </a:rPr>
              <a:t>refresh dan login kembali. </a:t>
            </a:r>
            <a:r>
              <a:rPr lang="id-ID" sz="1200" dirty="0" smtClean="0">
                <a:ln/>
                <a:latin typeface="Arial" panose="020B0604020202020204" pitchFamily="34" charset="0"/>
                <a:cs typeface="Arial" panose="020B0604020202020204" pitchFamily="34" charset="0"/>
              </a:rPr>
              <a:t>Jika masih belum bisa, Tim IT akan menelusur dan memberikan solusi. </a:t>
            </a:r>
            <a:endParaRPr lang="id-ID" sz="1200" dirty="0">
              <a:ln/>
              <a:latin typeface="Arial" panose="020B0604020202020204" pitchFamily="34" charset="0"/>
              <a:cs typeface="Arial" panose="020B0604020202020204" pitchFamily="34" charset="0"/>
            </a:endParaRPr>
          </a:p>
          <a:p>
            <a:pPr marL="265113" algn="just"/>
            <a:endParaRPr lang="id-ID" sz="1200" dirty="0">
              <a:ln/>
              <a:solidFill>
                <a:srgbClr val="C00000"/>
              </a:solidFill>
              <a:latin typeface="Arial" panose="020B0604020202020204" pitchFamily="34" charset="0"/>
              <a:cs typeface="Arial" panose="020B0604020202020204" pitchFamily="34" charset="0"/>
            </a:endParaRPr>
          </a:p>
          <a:p>
            <a:pPr marL="265113" indent="-265113" algn="just"/>
            <a:r>
              <a:rPr lang="id-ID" sz="1200" b="1" dirty="0" smtClean="0">
                <a:ln/>
                <a:solidFill>
                  <a:srgbClr val="C00000"/>
                </a:solidFill>
                <a:latin typeface="Arial" panose="020B0604020202020204" pitchFamily="34" charset="0"/>
                <a:cs typeface="Arial" panose="020B0604020202020204" pitchFamily="34" charset="0"/>
              </a:rPr>
              <a:t>17. </a:t>
            </a:r>
            <a:r>
              <a:rPr lang="id-ID" sz="1200" b="1" dirty="0">
                <a:ln/>
                <a:solidFill>
                  <a:srgbClr val="C00000"/>
                </a:solidFill>
                <a:latin typeface="Arial" panose="020B0604020202020204" pitchFamily="34" charset="0"/>
                <a:cs typeface="Arial" panose="020B0604020202020204" pitchFamily="34" charset="0"/>
              </a:rPr>
              <a:t>Saya </a:t>
            </a:r>
            <a:r>
              <a:rPr lang="es-ES" sz="1200" b="1" dirty="0" err="1">
                <a:ln/>
                <a:solidFill>
                  <a:srgbClr val="C00000"/>
                </a:solidFill>
                <a:latin typeface="Arial" panose="020B0604020202020204" pitchFamily="34" charset="0"/>
                <a:cs typeface="Arial" panose="020B0604020202020204" pitchFamily="34" charset="0"/>
              </a:rPr>
              <a:t>Tidak</a:t>
            </a:r>
            <a:r>
              <a:rPr lang="es-ES" sz="1200" b="1" dirty="0">
                <a:ln/>
                <a:solidFill>
                  <a:srgbClr val="C00000"/>
                </a:solidFill>
                <a:latin typeface="Arial" panose="020B0604020202020204" pitchFamily="34" charset="0"/>
                <a:cs typeface="Arial" panose="020B0604020202020204" pitchFamily="34" charset="0"/>
              </a:rPr>
              <a:t> bisa </a:t>
            </a:r>
            <a:r>
              <a:rPr lang="es-ES" sz="1200" b="1" dirty="0" err="1">
                <a:ln/>
                <a:solidFill>
                  <a:srgbClr val="C00000"/>
                </a:solidFill>
                <a:latin typeface="Arial" panose="020B0604020202020204" pitchFamily="34" charset="0"/>
                <a:cs typeface="Arial" panose="020B0604020202020204" pitchFamily="34" charset="0"/>
              </a:rPr>
              <a:t>login</a:t>
            </a:r>
            <a:r>
              <a:rPr lang="es-ES" sz="1200" b="1" dirty="0">
                <a:ln/>
                <a:solidFill>
                  <a:srgbClr val="C00000"/>
                </a:solidFill>
                <a:latin typeface="Arial" panose="020B0604020202020204" pitchFamily="34" charset="0"/>
                <a:cs typeface="Arial" panose="020B0604020202020204" pitchFamily="34" charset="0"/>
              </a:rPr>
              <a:t> dan </a:t>
            </a:r>
            <a:r>
              <a:rPr lang="es-ES" sz="1200" b="1" dirty="0" err="1">
                <a:ln/>
                <a:solidFill>
                  <a:srgbClr val="C00000"/>
                </a:solidFill>
                <a:latin typeface="Arial" panose="020B0604020202020204" pitchFamily="34" charset="0"/>
                <a:cs typeface="Arial" panose="020B0604020202020204" pitchFamily="34" charset="0"/>
              </a:rPr>
              <a:t>Muncul</a:t>
            </a:r>
            <a:r>
              <a:rPr lang="es-ES" sz="1200" b="1" dirty="0">
                <a:ln/>
                <a:solidFill>
                  <a:srgbClr val="C00000"/>
                </a:solidFill>
                <a:latin typeface="Arial" panose="020B0604020202020204" pitchFamily="34" charset="0"/>
                <a:cs typeface="Arial" panose="020B0604020202020204" pitchFamily="34" charset="0"/>
              </a:rPr>
              <a:t> </a:t>
            </a:r>
            <a:r>
              <a:rPr lang="es-ES" sz="1200" b="1" dirty="0" err="1">
                <a:ln/>
                <a:solidFill>
                  <a:srgbClr val="C00000"/>
                </a:solidFill>
                <a:latin typeface="Arial" panose="020B0604020202020204" pitchFamily="34" charset="0"/>
                <a:cs typeface="Arial" panose="020B0604020202020204" pitchFamily="34" charset="0"/>
              </a:rPr>
              <a:t>Informasi</a:t>
            </a:r>
            <a:r>
              <a:rPr lang="es-ES" sz="1200" b="1" dirty="0">
                <a:ln/>
                <a:solidFill>
                  <a:srgbClr val="C00000"/>
                </a:solidFill>
                <a:latin typeface="Arial" panose="020B0604020202020204" pitchFamily="34" charset="0"/>
                <a:cs typeface="Arial" panose="020B0604020202020204" pitchFamily="34" charset="0"/>
              </a:rPr>
              <a:t> “</a:t>
            </a:r>
            <a:r>
              <a:rPr lang="es-ES" sz="1200" b="1" dirty="0" err="1">
                <a:ln/>
                <a:solidFill>
                  <a:srgbClr val="C00000"/>
                </a:solidFill>
                <a:latin typeface="Arial" panose="020B0604020202020204" pitchFamily="34" charset="0"/>
                <a:cs typeface="Arial" panose="020B0604020202020204" pitchFamily="34" charset="0"/>
              </a:rPr>
              <a:t>Unknown</a:t>
            </a:r>
            <a:r>
              <a:rPr lang="es-ES" sz="1200" b="1" dirty="0">
                <a:ln/>
                <a:solidFill>
                  <a:srgbClr val="C00000"/>
                </a:solidFill>
                <a:latin typeface="Arial" panose="020B0604020202020204" pitchFamily="34" charset="0"/>
                <a:cs typeface="Arial" panose="020B0604020202020204" pitchFamily="34" charset="0"/>
              </a:rPr>
              <a:t> </a:t>
            </a:r>
            <a:r>
              <a:rPr lang="es-ES" sz="1200" b="1" dirty="0" err="1">
                <a:ln/>
                <a:solidFill>
                  <a:srgbClr val="C00000"/>
                </a:solidFill>
                <a:latin typeface="Arial" panose="020B0604020202020204" pitchFamily="34" charset="0"/>
                <a:cs typeface="Arial" panose="020B0604020202020204" pitchFamily="34" charset="0"/>
              </a:rPr>
              <a:t>Username</a:t>
            </a:r>
            <a:r>
              <a:rPr lang="es-ES" sz="1200" b="1" dirty="0" smtClean="0">
                <a:ln/>
                <a:solidFill>
                  <a:srgbClr val="C00000"/>
                </a:solidFill>
                <a:latin typeface="Arial" panose="020B0604020202020204" pitchFamily="34" charset="0"/>
                <a:cs typeface="Arial" panose="020B0604020202020204" pitchFamily="34" charset="0"/>
              </a:rPr>
              <a:t>”</a:t>
            </a:r>
            <a:r>
              <a:rPr lang="id-ID" sz="1200" b="1" dirty="0" smtClean="0">
                <a:ln/>
                <a:solidFill>
                  <a:srgbClr val="C00000"/>
                </a:solidFill>
                <a:latin typeface="Arial" panose="020B0604020202020204" pitchFamily="34" charset="0"/>
                <a:cs typeface="Arial" panose="020B0604020202020204" pitchFamily="34" charset="0"/>
              </a:rPr>
              <a:t>. Apa yang harus Saya lakukan? </a:t>
            </a:r>
            <a:endParaRPr lang="id-ID" sz="1200" b="1" dirty="0">
              <a:ln/>
              <a:solidFill>
                <a:srgbClr val="C00000"/>
              </a:solidFill>
              <a:latin typeface="Arial" panose="020B0604020202020204" pitchFamily="34" charset="0"/>
              <a:cs typeface="Arial" panose="020B0604020202020204" pitchFamily="34" charset="0"/>
            </a:endParaRPr>
          </a:p>
          <a:p>
            <a:pPr marL="179388" indent="-179388" algn="just"/>
            <a:endParaRPr lang="id-ID" sz="1200" dirty="0">
              <a:ln/>
              <a:latin typeface="Arial" panose="020B0604020202020204" pitchFamily="34" charset="0"/>
              <a:cs typeface="Arial" panose="020B0604020202020204" pitchFamily="34" charset="0"/>
            </a:endParaRPr>
          </a:p>
          <a:p>
            <a:pPr marL="350838" indent="-171450" algn="just">
              <a:buFont typeface="Arial" panose="020B0604020202020204" pitchFamily="34" charset="0"/>
              <a:buChar char="•"/>
            </a:pPr>
            <a:r>
              <a:rPr lang="id-ID" sz="1200" dirty="0" smtClean="0">
                <a:ln/>
                <a:latin typeface="Arial" panose="020B0604020202020204" pitchFamily="34" charset="0"/>
                <a:cs typeface="Arial" panose="020B0604020202020204" pitchFamily="34" charset="0"/>
              </a:rPr>
              <a:t>Hal ini ini jarang terjadi. Ketika </a:t>
            </a:r>
            <a:r>
              <a:rPr lang="id-ID" sz="1200" dirty="0">
                <a:ln/>
                <a:latin typeface="Arial" panose="020B0604020202020204" pitchFamily="34" charset="0"/>
                <a:cs typeface="Arial" panose="020B0604020202020204" pitchFamily="34" charset="0"/>
              </a:rPr>
              <a:t>terjadi seperti ini, </a:t>
            </a:r>
            <a:r>
              <a:rPr lang="id-ID" sz="1200" dirty="0" smtClean="0">
                <a:ln/>
                <a:latin typeface="Arial" panose="020B0604020202020204" pitchFamily="34" charset="0"/>
                <a:cs typeface="Arial" panose="020B0604020202020204" pitchFamily="34" charset="0"/>
              </a:rPr>
              <a:t>user </a:t>
            </a:r>
            <a:r>
              <a:rPr lang="id-ID" sz="1200" dirty="0">
                <a:ln/>
                <a:latin typeface="Arial" panose="020B0604020202020204" pitchFamily="34" charset="0"/>
                <a:cs typeface="Arial" panose="020B0604020202020204" pitchFamily="34" charset="0"/>
              </a:rPr>
              <a:t>tidak bisa </a:t>
            </a:r>
            <a:r>
              <a:rPr lang="id-ID" sz="1200" dirty="0" smtClean="0">
                <a:ln/>
                <a:latin typeface="Arial" panose="020B0604020202020204" pitchFamily="34" charset="0"/>
                <a:cs typeface="Arial" panose="020B0604020202020204" pitchFamily="34" charset="0"/>
              </a:rPr>
              <a:t>digunakan untuk mengakses simak atau sistem lain di IPB</a:t>
            </a:r>
            <a:r>
              <a:rPr lang="id-ID" sz="1200" dirty="0">
                <a:ln/>
                <a:latin typeface="Arial" panose="020B0604020202020204" pitchFamily="34" charset="0"/>
                <a:cs typeface="Arial" panose="020B0604020202020204" pitchFamily="34" charset="0"/>
              </a:rPr>
              <a:t>. </a:t>
            </a:r>
            <a:r>
              <a:rPr lang="id-ID" sz="1200" dirty="0" smtClean="0">
                <a:ln/>
                <a:latin typeface="Arial" panose="020B0604020202020204" pitchFamily="34" charset="0"/>
                <a:cs typeface="Arial" panose="020B0604020202020204" pitchFamily="34" charset="0"/>
              </a:rPr>
              <a:t>Hal ini terjadi karena LDAP </a:t>
            </a:r>
            <a:r>
              <a:rPr lang="id-ID" sz="1200" dirty="0">
                <a:ln/>
                <a:latin typeface="Arial" panose="020B0604020202020204" pitchFamily="34" charset="0"/>
                <a:cs typeface="Arial" panose="020B0604020202020204" pitchFamily="34" charset="0"/>
              </a:rPr>
              <a:t>(</a:t>
            </a:r>
            <a:r>
              <a:rPr lang="id-ID" sz="1200" i="1" dirty="0">
                <a:ln/>
                <a:latin typeface="Arial" panose="020B0604020202020204" pitchFamily="34" charset="0"/>
                <a:cs typeface="Arial" panose="020B0604020202020204" pitchFamily="34" charset="0"/>
              </a:rPr>
              <a:t>Lightweight Directory Access Protocol</a:t>
            </a:r>
            <a:r>
              <a:rPr lang="id-ID" sz="1200" dirty="0">
                <a:ln/>
                <a:latin typeface="Arial" panose="020B0604020202020204" pitchFamily="34" charset="0"/>
                <a:cs typeface="Arial" panose="020B0604020202020204" pitchFamily="34" charset="0"/>
              </a:rPr>
              <a:t>) mati. </a:t>
            </a:r>
          </a:p>
          <a:p>
            <a:pPr marL="350838" indent="-171450" algn="just">
              <a:buFont typeface="Arial" panose="020B0604020202020204" pitchFamily="34" charset="0"/>
              <a:buChar char="•"/>
            </a:pPr>
            <a:r>
              <a:rPr lang="id-ID" sz="1200" dirty="0">
                <a:ln/>
                <a:latin typeface="Arial" panose="020B0604020202020204" pitchFamily="34" charset="0"/>
                <a:cs typeface="Arial" panose="020B0604020202020204" pitchFamily="34" charset="0"/>
              </a:rPr>
              <a:t>segera kirim email ke krs@apps.ipb.ac.id untuk kami telusur. silakan login 30 menit kemudian. </a:t>
            </a:r>
          </a:p>
          <a:p>
            <a:pPr marL="179388" algn="just"/>
            <a:endParaRPr lang="id-ID" sz="1200" dirty="0">
              <a:ln/>
              <a:latin typeface="Arial" panose="020B0604020202020204" pitchFamily="34" charset="0"/>
              <a:cs typeface="Arial" panose="020B0604020202020204" pitchFamily="34" charset="0"/>
            </a:endParaRPr>
          </a:p>
          <a:p>
            <a:pPr marL="179388" indent="-179388" algn="just"/>
            <a:r>
              <a:rPr lang="id-ID" sz="1200" b="1" dirty="0">
                <a:ln/>
                <a:solidFill>
                  <a:srgbClr val="C00000"/>
                </a:solidFill>
                <a:latin typeface="Arial" panose="020B0604020202020204" pitchFamily="34" charset="0"/>
                <a:cs typeface="Arial" panose="020B0604020202020204" pitchFamily="34" charset="0"/>
              </a:rPr>
              <a:t>19. KRS Online saya diblokir karena tidak mengisi EPBM </a:t>
            </a:r>
            <a:r>
              <a:rPr lang="id-ID" sz="1200" b="1" dirty="0" smtClean="0">
                <a:ln/>
                <a:solidFill>
                  <a:srgbClr val="C00000"/>
                </a:solidFill>
                <a:latin typeface="Arial" panose="020B0604020202020204" pitchFamily="34" charset="0"/>
                <a:cs typeface="Arial" panose="020B0604020202020204" pitchFamily="34" charset="0"/>
              </a:rPr>
              <a:t>Online. Bagaimana Solusinya ?</a:t>
            </a:r>
            <a:endParaRPr lang="id-ID" sz="1200" b="1" dirty="0">
              <a:ln/>
              <a:solidFill>
                <a:srgbClr val="C00000"/>
              </a:solidFill>
              <a:latin typeface="Arial" panose="020B0604020202020204" pitchFamily="34" charset="0"/>
              <a:cs typeface="Arial" panose="020B0604020202020204" pitchFamily="34" charset="0"/>
            </a:endParaRPr>
          </a:p>
          <a:p>
            <a:pPr marL="358775" indent="-179388" algn="just">
              <a:buFont typeface="Arial" panose="020B0604020202020204" pitchFamily="34" charset="0"/>
              <a:buChar char="•"/>
            </a:pPr>
            <a:r>
              <a:rPr lang="id-ID" sz="1200" dirty="0">
                <a:ln/>
                <a:latin typeface="Arial" panose="020B0604020202020204" pitchFamily="34" charset="0"/>
                <a:cs typeface="Arial" panose="020B0604020202020204" pitchFamily="34" charset="0"/>
              </a:rPr>
              <a:t>Mahasiswa baru dapat mengisi KRS Online pada hari ketiga pengisian KRS A Online. KRS A. </a:t>
            </a:r>
          </a:p>
          <a:p>
            <a:pPr marL="358775" indent="-179388" algn="just">
              <a:buFont typeface="Arial" panose="020B0604020202020204" pitchFamily="34" charset="0"/>
              <a:buChar char="•"/>
            </a:pPr>
            <a:r>
              <a:rPr lang="id-ID" sz="1200" dirty="0">
                <a:ln/>
                <a:latin typeface="Arial" panose="020B0604020202020204" pitchFamily="34" charset="0"/>
                <a:cs typeface="Arial" panose="020B0604020202020204" pitchFamily="34" charset="0"/>
              </a:rPr>
              <a:t>Jika masih diblokir silakan datang ke pusat pelayanan terpadu KRS Online pada tanggal yang telah ditetapkan</a:t>
            </a:r>
          </a:p>
          <a:p>
            <a:pPr marL="179387" algn="just"/>
            <a:endParaRPr lang="id-ID" sz="600" dirty="0" smtClean="0">
              <a:ln/>
              <a:latin typeface="Arial" panose="020B0604020202020204" pitchFamily="34" charset="0"/>
              <a:cs typeface="Arial" panose="020B0604020202020204" pitchFamily="34" charset="0"/>
            </a:endParaRPr>
          </a:p>
          <a:p>
            <a:pPr marL="179387" algn="just"/>
            <a:r>
              <a:rPr lang="id-ID" sz="1200" dirty="0" smtClean="0">
                <a:ln/>
                <a:latin typeface="Arial" panose="020B0604020202020204" pitchFamily="34" charset="0"/>
                <a:cs typeface="Arial" panose="020B0604020202020204" pitchFamily="34" charset="0"/>
              </a:rPr>
              <a:t>Mahasiswa </a:t>
            </a:r>
            <a:r>
              <a:rPr lang="id-ID" sz="1200" dirty="0">
                <a:ln/>
                <a:latin typeface="Arial" panose="020B0604020202020204" pitchFamily="34" charset="0"/>
                <a:cs typeface="Arial" panose="020B0604020202020204" pitchFamily="34" charset="0"/>
              </a:rPr>
              <a:t>yang tidak melakukan pengisian EPBM  online sistem secara otomatis akan memblokir </a:t>
            </a:r>
            <a:r>
              <a:rPr lang="id-ID" sz="1200" dirty="0" smtClean="0">
                <a:ln/>
                <a:latin typeface="Arial" panose="020B0604020202020204" pitchFamily="34" charset="0"/>
                <a:cs typeface="Arial" panose="020B0604020202020204" pitchFamily="34" charset="0"/>
              </a:rPr>
              <a:t>KRS dan akan </a:t>
            </a:r>
            <a:r>
              <a:rPr lang="id-ID" sz="1200" dirty="0">
                <a:ln/>
                <a:latin typeface="Arial" panose="020B0604020202020204" pitchFamily="34" charset="0"/>
                <a:cs typeface="Arial" panose="020B0604020202020204" pitchFamily="34" charset="0"/>
              </a:rPr>
              <a:t>di buka pada hari ke-3 </a:t>
            </a:r>
            <a:r>
              <a:rPr lang="id-ID" sz="1200" dirty="0" smtClean="0">
                <a:ln/>
                <a:latin typeface="Arial" panose="020B0604020202020204" pitchFamily="34" charset="0"/>
                <a:cs typeface="Arial" panose="020B0604020202020204" pitchFamily="34" charset="0"/>
              </a:rPr>
              <a:t>pengisan KRS </a:t>
            </a:r>
            <a:r>
              <a:rPr lang="id-ID" sz="1200" dirty="0">
                <a:ln/>
                <a:latin typeface="Arial" panose="020B0604020202020204" pitchFamily="34" charset="0"/>
                <a:cs typeface="Arial" panose="020B0604020202020204" pitchFamily="34" charset="0"/>
              </a:rPr>
              <a:t>A </a:t>
            </a:r>
            <a:r>
              <a:rPr lang="id-ID" sz="1200" dirty="0" smtClean="0">
                <a:ln/>
                <a:latin typeface="Arial" panose="020B0604020202020204" pitchFamily="34" charset="0"/>
                <a:cs typeface="Arial" panose="020B0604020202020204" pitchFamily="34" charset="0"/>
              </a:rPr>
              <a:t>Online. </a:t>
            </a:r>
            <a:endParaRPr lang="id-ID" sz="1200" dirty="0">
              <a:ln/>
              <a:latin typeface="Arial" panose="020B0604020202020204" pitchFamily="34" charset="0"/>
              <a:cs typeface="Arial" panose="020B0604020202020204" pitchFamily="34" charset="0"/>
            </a:endParaRPr>
          </a:p>
          <a:p>
            <a:pPr marL="265113" algn="just"/>
            <a:endParaRPr lang="id-ID" sz="400" dirty="0">
              <a:ln/>
              <a:latin typeface="Arial" panose="020B0604020202020204" pitchFamily="34" charset="0"/>
              <a:cs typeface="Arial" panose="020B0604020202020204" pitchFamily="34" charset="0"/>
            </a:endParaRPr>
          </a:p>
          <a:p>
            <a:pPr marL="179388" indent="-179388" algn="just"/>
            <a:r>
              <a:rPr lang="id-ID" sz="1200" b="1" dirty="0">
                <a:ln/>
                <a:solidFill>
                  <a:srgbClr val="C00000"/>
                </a:solidFill>
                <a:latin typeface="Arial" panose="020B0604020202020204" pitchFamily="34" charset="0"/>
                <a:cs typeface="Arial" panose="020B0604020202020204" pitchFamily="34" charset="0"/>
              </a:rPr>
              <a:t>20. Saya Ingin mengulang mata kuliah, namun mata kuliah tersebut sudah ditiadakan untuk tahun ajaran ini tetapi digantikan dengan </a:t>
            </a:r>
            <a:r>
              <a:rPr lang="id-ID" sz="1200" b="1" dirty="0" smtClean="0">
                <a:ln/>
                <a:solidFill>
                  <a:srgbClr val="C00000"/>
                </a:solidFill>
                <a:latin typeface="Arial" panose="020B0604020202020204" pitchFamily="34" charset="0"/>
                <a:cs typeface="Arial" panose="020B0604020202020204" pitchFamily="34" charset="0"/>
              </a:rPr>
              <a:t>mata kuliah </a:t>
            </a:r>
            <a:r>
              <a:rPr lang="id-ID" sz="1200" b="1" dirty="0">
                <a:ln/>
                <a:solidFill>
                  <a:srgbClr val="C00000"/>
                </a:solidFill>
                <a:latin typeface="Arial" panose="020B0604020202020204" pitchFamily="34" charset="0"/>
                <a:cs typeface="Arial" panose="020B0604020202020204" pitchFamily="34" charset="0"/>
              </a:rPr>
              <a:t>lain yang kode dan namanya berbeda tetapi isi materi kuliahnya sama. Bagaimana solusinya?.</a:t>
            </a:r>
          </a:p>
          <a:p>
            <a:pPr marL="358775" indent="-179388" algn="just"/>
            <a:r>
              <a:rPr lang="id-ID" sz="1200" dirty="0">
                <a:ln/>
                <a:latin typeface="Arial" panose="020B0604020202020204" pitchFamily="34" charset="0"/>
                <a:cs typeface="Arial" panose="020B0604020202020204" pitchFamily="34" charset="0"/>
              </a:rPr>
              <a:t>•	</a:t>
            </a:r>
            <a:r>
              <a:rPr lang="id-ID" sz="1200" dirty="0" smtClean="0">
                <a:ln/>
                <a:latin typeface="Arial" panose="020B0604020202020204" pitchFamily="34" charset="0"/>
                <a:cs typeface="Arial" panose="020B0604020202020204" pitchFamily="34" charset="0"/>
              </a:rPr>
              <a:t>Mahasiswa </a:t>
            </a:r>
            <a:r>
              <a:rPr lang="id-ID" sz="1200" dirty="0">
                <a:ln/>
                <a:latin typeface="Arial" panose="020B0604020202020204" pitchFamily="34" charset="0"/>
                <a:cs typeface="Arial" panose="020B0604020202020204" pitchFamily="34" charset="0"/>
              </a:rPr>
              <a:t>harus berkonsultasi terlebih dahulu ke Komdik/panitia jadwal departemen pengampu terkait dengan mata kuliah yang telah ditiadakan dan solusi pengambilan MK pengganti. </a:t>
            </a:r>
          </a:p>
          <a:p>
            <a:pPr marL="358775" indent="-179388" algn="just"/>
            <a:r>
              <a:rPr lang="id-ID" sz="1200" dirty="0">
                <a:ln/>
                <a:latin typeface="Arial" panose="020B0604020202020204" pitchFamily="34" charset="0"/>
                <a:cs typeface="Arial" panose="020B0604020202020204" pitchFamily="34" charset="0"/>
              </a:rPr>
              <a:t>•	Silakan datang ke pelayanan terpadu membawa surat pengantar dari Departemen Pengampu terkait dengan pengambilan MK tersebut</a:t>
            </a:r>
            <a:r>
              <a:rPr lang="id-ID" sz="1200" dirty="0" smtClean="0">
                <a:ln/>
                <a:latin typeface="Arial" panose="020B0604020202020204" pitchFamily="34" charset="0"/>
                <a:cs typeface="Arial" panose="020B0604020202020204" pitchFamily="34" charset="0"/>
              </a:rPr>
              <a:t>.</a:t>
            </a:r>
            <a:endParaRPr lang="id-ID" sz="1200" dirty="0">
              <a:l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9798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91367" y="388238"/>
            <a:ext cx="6089744" cy="95410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r"/>
            <a:r>
              <a:rPr lang="id-ID" sz="2800" b="1" dirty="0">
                <a:ln/>
                <a:solidFill>
                  <a:srgbClr val="FFC000"/>
                </a:solidFill>
                <a:latin typeface="Arial Black" panose="020B0A04020102020204" pitchFamily="34" charset="0"/>
              </a:rPr>
              <a:t>Serba Serbi Pengisian </a:t>
            </a:r>
            <a:endParaRPr lang="id-ID" sz="2800" b="1" dirty="0" smtClean="0">
              <a:ln/>
              <a:solidFill>
                <a:srgbClr val="FFC000"/>
              </a:solidFill>
              <a:latin typeface="Arial Black" panose="020B0A04020102020204" pitchFamily="34" charset="0"/>
            </a:endParaRPr>
          </a:p>
          <a:p>
            <a:pPr algn="r"/>
            <a:r>
              <a:rPr lang="id-ID" sz="2800" b="1" dirty="0" smtClean="0">
                <a:ln/>
                <a:solidFill>
                  <a:srgbClr val="FFC000"/>
                </a:solidFill>
                <a:latin typeface="Arial Black" panose="020B0A04020102020204" pitchFamily="34" charset="0"/>
              </a:rPr>
              <a:t>KRS Semester ≥ 3 (3)</a:t>
            </a:r>
            <a:endParaRPr lang="id-ID" sz="2800" b="1" dirty="0">
              <a:ln/>
              <a:solidFill>
                <a:srgbClr val="FFC000"/>
              </a:solidFill>
              <a:latin typeface="Arial Black" panose="020B0A04020102020204" pitchFamily="34" charset="0"/>
            </a:endParaRPr>
          </a:p>
        </p:txBody>
      </p:sp>
      <p:sp>
        <p:nvSpPr>
          <p:cNvPr id="18" name="Rectangle 17"/>
          <p:cNvSpPr/>
          <p:nvPr/>
        </p:nvSpPr>
        <p:spPr>
          <a:xfrm>
            <a:off x="52317" y="1623903"/>
            <a:ext cx="4378530"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179388" algn="just"/>
            <a:endParaRPr lang="id-ID" sz="1200" dirty="0">
              <a:ln/>
              <a:latin typeface="Arial" panose="020B0604020202020204" pitchFamily="34" charset="0"/>
              <a:cs typeface="Arial" panose="020B0604020202020204" pitchFamily="34" charset="0"/>
            </a:endParaRPr>
          </a:p>
          <a:p>
            <a:pPr marL="265113" algn="just"/>
            <a:endParaRPr lang="id-ID" sz="1200" dirty="0">
              <a:ln/>
              <a:latin typeface="Arial" panose="020B0604020202020204" pitchFamily="34" charset="0"/>
              <a:cs typeface="Arial" panose="020B0604020202020204" pitchFamily="34" charset="0"/>
            </a:endParaRPr>
          </a:p>
          <a:p>
            <a:pPr marL="358775" indent="-179388" algn="just">
              <a:buFont typeface="Arial" panose="020B0604020202020204" pitchFamily="34" charset="0"/>
              <a:buChar char="•"/>
            </a:pPr>
            <a:endParaRPr lang="id-ID" sz="1200" dirty="0">
              <a:ln/>
              <a:latin typeface="Arial" panose="020B0604020202020204" pitchFamily="34" charset="0"/>
              <a:cs typeface="Arial" panose="020B0604020202020204" pitchFamily="34" charset="0"/>
            </a:endParaRPr>
          </a:p>
        </p:txBody>
      </p:sp>
      <p:sp>
        <p:nvSpPr>
          <p:cNvPr id="23" name="Rectangle 22"/>
          <p:cNvSpPr/>
          <p:nvPr/>
        </p:nvSpPr>
        <p:spPr>
          <a:xfrm>
            <a:off x="4568692" y="5089035"/>
            <a:ext cx="3328416" cy="93871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265113" algn="just"/>
            <a:endParaRPr lang="id-ID" sz="1100" dirty="0">
              <a:ln/>
              <a:latin typeface="Arial" panose="020B0604020202020204" pitchFamily="34" charset="0"/>
              <a:cs typeface="Arial" panose="020B0604020202020204" pitchFamily="34" charset="0"/>
            </a:endParaRPr>
          </a:p>
          <a:p>
            <a:pPr marL="179388" algn="just"/>
            <a:endParaRPr lang="id-ID" sz="1100" dirty="0">
              <a:ln/>
              <a:latin typeface="Arial" panose="020B0604020202020204" pitchFamily="34" charset="0"/>
              <a:cs typeface="Arial" panose="020B0604020202020204" pitchFamily="34" charset="0"/>
            </a:endParaRPr>
          </a:p>
          <a:p>
            <a:pPr algn="just"/>
            <a:endParaRPr lang="id-ID" sz="1100" dirty="0">
              <a:ln/>
              <a:latin typeface="Arial" panose="020B0604020202020204" pitchFamily="34" charset="0"/>
              <a:cs typeface="Arial" panose="020B0604020202020204" pitchFamily="34" charset="0"/>
            </a:endParaRPr>
          </a:p>
          <a:p>
            <a:pPr marL="265113" algn="just"/>
            <a:endParaRPr lang="id-ID" sz="1100" dirty="0">
              <a:ln/>
              <a:latin typeface="Arial" panose="020B0604020202020204" pitchFamily="34" charset="0"/>
              <a:cs typeface="Arial" panose="020B0604020202020204" pitchFamily="34" charset="0"/>
            </a:endParaRPr>
          </a:p>
          <a:p>
            <a:pPr marL="179388" indent="-179388" algn="just"/>
            <a:endParaRPr lang="id-ID" sz="1100" dirty="0">
              <a:ln/>
              <a:latin typeface="Arial" panose="020B0604020202020204" pitchFamily="34" charset="0"/>
              <a:cs typeface="Arial" panose="020B0604020202020204" pitchFamily="34" charset="0"/>
            </a:endParaRPr>
          </a:p>
        </p:txBody>
      </p:sp>
      <p:sp>
        <p:nvSpPr>
          <p:cNvPr id="21" name="Rectangle 20"/>
          <p:cNvSpPr/>
          <p:nvPr/>
        </p:nvSpPr>
        <p:spPr>
          <a:xfrm>
            <a:off x="4479569" y="1650955"/>
            <a:ext cx="4401541" cy="1283428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179388" indent="-179388" algn="just"/>
            <a:r>
              <a:rPr lang="id-ID" sz="1200" b="1" dirty="0" smtClean="0">
                <a:ln/>
                <a:solidFill>
                  <a:srgbClr val="C00000"/>
                </a:solidFill>
                <a:latin typeface="Arial" panose="020B0604020202020204" pitchFamily="34" charset="0"/>
                <a:cs typeface="Arial" panose="020B0604020202020204" pitchFamily="34" charset="0"/>
              </a:rPr>
              <a:t>28. Ada kesalahan biodata (nama, NIM, tempat tanggal lahir, Jenis kelamin) pada SIMAK. Bagaimana solusinya? </a:t>
            </a:r>
          </a:p>
          <a:p>
            <a:pPr marL="179388" indent="1588" algn="just"/>
            <a:r>
              <a:rPr lang="id-ID" sz="1200" dirty="0" smtClean="0">
                <a:ln/>
                <a:latin typeface="Arial" panose="020B0604020202020204" pitchFamily="34" charset="0"/>
                <a:cs typeface="Arial" panose="020B0604020202020204" pitchFamily="34" charset="0"/>
              </a:rPr>
              <a:t>Pembetulan biodata tersebut bisa dilakukan. Silakan datang ke pelayanan terpadu atau disampaikan melalui email dengan melampirkan bukti pendukung (ijazah terkahir). </a:t>
            </a:r>
            <a:endParaRPr lang="id-ID" sz="1200" dirty="0">
              <a:ln/>
              <a:latin typeface="Arial" panose="020B0604020202020204" pitchFamily="34" charset="0"/>
              <a:cs typeface="Arial" panose="020B0604020202020204" pitchFamily="34" charset="0"/>
            </a:endParaRPr>
          </a:p>
          <a:p>
            <a:pPr marL="179388" algn="just"/>
            <a:endParaRPr lang="id-ID" sz="1200" dirty="0">
              <a:ln/>
              <a:latin typeface="Arial" panose="020B0604020202020204" pitchFamily="34" charset="0"/>
              <a:cs typeface="Arial" panose="020B0604020202020204" pitchFamily="34" charset="0"/>
            </a:endParaRPr>
          </a:p>
          <a:p>
            <a:pPr marL="179388" indent="-179388" algn="just"/>
            <a:r>
              <a:rPr lang="id-ID" sz="1200" b="1" dirty="0" smtClean="0">
                <a:ln/>
                <a:solidFill>
                  <a:srgbClr val="C00000"/>
                </a:solidFill>
                <a:latin typeface="Arial" panose="020B0604020202020204" pitchFamily="34" charset="0"/>
                <a:cs typeface="Arial" panose="020B0604020202020204" pitchFamily="34" charset="0"/>
              </a:rPr>
              <a:t>29.  Saya ingin mengulang MK PPKU, akan tetapi di jadwal tidak tersedia kuota/tidak bisa diambil. Bagaimana solusinya ? </a:t>
            </a:r>
            <a:endParaRPr lang="id-ID" sz="1200" b="1" dirty="0">
              <a:ln/>
              <a:solidFill>
                <a:srgbClr val="C00000"/>
              </a:solidFill>
              <a:latin typeface="Arial" panose="020B0604020202020204" pitchFamily="34" charset="0"/>
              <a:cs typeface="Arial" panose="020B0604020202020204" pitchFamily="34" charset="0"/>
            </a:endParaRPr>
          </a:p>
          <a:p>
            <a:pPr marL="179388" algn="just"/>
            <a:r>
              <a:rPr lang="id-ID" sz="1200" dirty="0" smtClean="0">
                <a:ln/>
                <a:latin typeface="Arial" panose="020B0604020202020204" pitchFamily="34" charset="0"/>
                <a:cs typeface="Arial" panose="020B0604020202020204" pitchFamily="34" charset="0"/>
              </a:rPr>
              <a:t>Kuota untuk matakuliah PPKU bagi yang mengulang tersedia di kelompok MK SC. Silakan klik Daftar MK SC dan isi sesuai dengan jadwal yang diinginkan dan tidak bentrok. </a:t>
            </a:r>
          </a:p>
          <a:p>
            <a:pPr marL="179388" algn="just"/>
            <a:endParaRPr lang="id-ID" sz="1200" dirty="0">
              <a:ln/>
              <a:solidFill>
                <a:srgbClr val="C00000"/>
              </a:solidFill>
              <a:latin typeface="Arial" panose="020B0604020202020204" pitchFamily="34" charset="0"/>
              <a:cs typeface="Arial" panose="020B0604020202020204" pitchFamily="34" charset="0"/>
            </a:endParaRPr>
          </a:p>
          <a:p>
            <a:pPr marL="179388" indent="-179388" algn="just"/>
            <a:r>
              <a:rPr lang="id-ID" sz="1200" b="1" dirty="0" smtClean="0">
                <a:ln/>
                <a:solidFill>
                  <a:srgbClr val="C00000"/>
                </a:solidFill>
                <a:latin typeface="Arial" panose="020B0604020202020204" pitchFamily="34" charset="0"/>
                <a:cs typeface="Arial" panose="020B0604020202020204" pitchFamily="34" charset="0"/>
              </a:rPr>
              <a:t>30. Saya mendapat nilai E pada mata kuliah PPKU. Apa yang harus saya lakukan ? </a:t>
            </a:r>
            <a:endParaRPr lang="id-ID" sz="1200" b="1" dirty="0">
              <a:ln/>
              <a:solidFill>
                <a:srgbClr val="C00000"/>
              </a:solidFill>
              <a:latin typeface="Arial" panose="020B0604020202020204" pitchFamily="34" charset="0"/>
              <a:cs typeface="Arial" panose="020B0604020202020204" pitchFamily="34" charset="0"/>
            </a:endParaRPr>
          </a:p>
          <a:p>
            <a:pPr marL="179388" algn="just"/>
            <a:r>
              <a:rPr lang="id-ID" sz="1200" dirty="0" smtClean="0">
                <a:ln/>
                <a:latin typeface="Arial" panose="020B0604020202020204" pitchFamily="34" charset="0"/>
                <a:cs typeface="Arial" panose="020B0604020202020204" pitchFamily="34" charset="0"/>
              </a:rPr>
              <a:t>Mata kuliah PPKU yang berhuruf mutu E wajib diulang pda semester berikutnya.  </a:t>
            </a:r>
            <a:endParaRPr lang="id-ID" sz="1200" dirty="0">
              <a:ln/>
              <a:latin typeface="Arial" panose="020B0604020202020204" pitchFamily="34" charset="0"/>
              <a:cs typeface="Arial" panose="020B0604020202020204" pitchFamily="34" charset="0"/>
            </a:endParaRPr>
          </a:p>
          <a:p>
            <a:pPr marL="179388" indent="-179388" algn="just"/>
            <a:endParaRPr lang="id-ID" sz="1200" dirty="0">
              <a:ln/>
              <a:solidFill>
                <a:srgbClr val="C00000"/>
              </a:solidFill>
              <a:latin typeface="Arial" panose="020B0604020202020204" pitchFamily="34" charset="0"/>
              <a:cs typeface="Arial" panose="020B0604020202020204" pitchFamily="34" charset="0"/>
            </a:endParaRPr>
          </a:p>
          <a:p>
            <a:pPr marL="179388" algn="just"/>
            <a:r>
              <a:rPr lang="id-ID" sz="1200" b="1" dirty="0" smtClean="0">
                <a:ln/>
                <a:latin typeface="Arial" panose="020B0604020202020204" pitchFamily="34" charset="0"/>
                <a:cs typeface="Arial" panose="020B0604020202020204" pitchFamily="34" charset="0"/>
              </a:rPr>
              <a:t>Jarak waktu antara semester pada waktu mengambil perkuliahan awal dengan mengambil perkuliahan ulang yang pertama tidak boleh lebih dari semester 4</a:t>
            </a:r>
            <a:r>
              <a:rPr lang="id-ID" sz="1200" dirty="0" smtClean="0">
                <a:ln/>
                <a:latin typeface="Arial" panose="020B0604020202020204" pitchFamily="34" charset="0"/>
                <a:cs typeface="Arial" panose="020B0604020202020204" pitchFamily="34" charset="0"/>
              </a:rPr>
              <a:t>. Mahasiswa yang belum mengulang perkuliahan dngan nilai E untuk matakuliah PPKU, mayor dan interdep setelah 4 semester dinyatakan mengundurkan dari IPB. </a:t>
            </a:r>
          </a:p>
          <a:p>
            <a:pPr algn="just"/>
            <a:endParaRPr lang="id-ID" sz="1200" dirty="0">
              <a:ln/>
              <a:solidFill>
                <a:srgbClr val="C00000"/>
              </a:solidFill>
              <a:latin typeface="Arial" panose="020B0604020202020204" pitchFamily="34" charset="0"/>
              <a:cs typeface="Arial" panose="020B0604020202020204" pitchFamily="34" charset="0"/>
            </a:endParaRPr>
          </a:p>
          <a:p>
            <a:pPr marL="263525" indent="-263525" algn="just"/>
            <a:r>
              <a:rPr lang="id-ID" sz="1200" b="1" dirty="0" smtClean="0">
                <a:ln/>
                <a:solidFill>
                  <a:srgbClr val="C00000"/>
                </a:solidFill>
                <a:latin typeface="Arial" panose="020B0604020202020204" pitchFamily="34" charset="0"/>
                <a:cs typeface="Arial" panose="020B0604020202020204" pitchFamily="34" charset="0"/>
              </a:rPr>
              <a:t>31. Saya mahasiswa Penerima Beasiswa Bidik Misi (BM), BUD. Saya tidak bisa mengisi KRS dikarenakan di Blokir karena Keuangan ? Bagaimana solusinya</a:t>
            </a:r>
            <a:r>
              <a:rPr lang="id-ID" sz="1200" dirty="0" smtClean="0">
                <a:ln/>
                <a:solidFill>
                  <a:srgbClr val="C00000"/>
                </a:solidFill>
                <a:latin typeface="Arial" panose="020B0604020202020204" pitchFamily="34" charset="0"/>
                <a:cs typeface="Arial" panose="020B0604020202020204" pitchFamily="34" charset="0"/>
              </a:rPr>
              <a:t>. </a:t>
            </a:r>
          </a:p>
          <a:p>
            <a:pPr marL="263525" algn="just"/>
            <a:r>
              <a:rPr lang="id-ID" sz="1200" dirty="0" smtClean="0">
                <a:ln/>
                <a:latin typeface="Arial" panose="020B0604020202020204" pitchFamily="34" charset="0"/>
                <a:cs typeface="Arial" panose="020B0604020202020204" pitchFamily="34" charset="0"/>
              </a:rPr>
              <a:t>Pemblokiran KRS dikarena beberapa hal seperti NA, DO, Cuti, Tunggakan SPP, Nilai E 3x, Nilai BL, Status Akademik. Data diperoleh dari Data Akademik, Direktorat Keuangan, Direktorat Kemahasiswa (BM) dan  Sekretariat BUD. </a:t>
            </a:r>
          </a:p>
          <a:p>
            <a:pPr marL="263525" algn="just"/>
            <a:endParaRPr lang="id-ID" sz="1200" dirty="0">
              <a:ln/>
              <a:latin typeface="Arial" panose="020B0604020202020204" pitchFamily="34" charset="0"/>
              <a:cs typeface="Arial" panose="020B0604020202020204" pitchFamily="34" charset="0"/>
            </a:endParaRPr>
          </a:p>
          <a:p>
            <a:pPr marL="263525" algn="just"/>
            <a:r>
              <a:rPr lang="id-ID" sz="1200" dirty="0" smtClean="0">
                <a:ln/>
                <a:latin typeface="Arial" panose="020B0604020202020204" pitchFamily="34" charset="0"/>
                <a:cs typeface="Arial" panose="020B0604020202020204" pitchFamily="34" charset="0"/>
              </a:rPr>
              <a:t>Jika masih terdapat pemblokiran karena BM, mahasiswa dimohon mengklarifikasi terlebih dahulu ke Direktorat Kemahasiswaan, Subdit Kesejahteraan Mahasiswa. Ybs akan mendapat Surat Keterangan bahwa ybs penerima Bidik Misi. Silakan bawa surat keterangan tersebut ke Pelayanan Terpadu untuk dibukakan blokirnya. </a:t>
            </a:r>
          </a:p>
          <a:p>
            <a:pPr marL="263525" algn="just"/>
            <a:endParaRPr lang="id-ID" sz="1200" dirty="0">
              <a:ln/>
              <a:latin typeface="Arial" panose="020B0604020202020204" pitchFamily="34" charset="0"/>
              <a:cs typeface="Arial" panose="020B0604020202020204" pitchFamily="34" charset="0"/>
            </a:endParaRPr>
          </a:p>
          <a:p>
            <a:pPr marL="263525" algn="just"/>
            <a:r>
              <a:rPr lang="id-ID" sz="1200" dirty="0" smtClean="0">
                <a:ln/>
                <a:latin typeface="Arial" panose="020B0604020202020204" pitchFamily="34" charset="0"/>
                <a:cs typeface="Arial" panose="020B0604020202020204" pitchFamily="34" charset="0"/>
              </a:rPr>
              <a:t>Untuk mahasiswa BUD, silakan klarifikasi terlebih dahulu ke sekretariat BUD. Mahasiswa akan mendapatkan memo dari Sekretariat BUD. Silakan bawa memo tersebut ke pelayanan terpadu untuk dibukakan blokirnya. </a:t>
            </a:r>
          </a:p>
          <a:p>
            <a:pPr marL="263525" algn="just"/>
            <a:endParaRPr lang="id-ID" sz="1200" dirty="0">
              <a:ln/>
              <a:solidFill>
                <a:srgbClr val="C00000"/>
              </a:solidFill>
              <a:latin typeface="Arial" panose="020B0604020202020204" pitchFamily="34" charset="0"/>
              <a:cs typeface="Arial" panose="020B0604020202020204" pitchFamily="34" charset="0"/>
            </a:endParaRPr>
          </a:p>
          <a:p>
            <a:pPr marL="263525" indent="-263525" algn="just"/>
            <a:r>
              <a:rPr lang="id-ID" sz="1200" b="1" dirty="0" smtClean="0">
                <a:ln/>
                <a:solidFill>
                  <a:srgbClr val="C00000"/>
                </a:solidFill>
                <a:latin typeface="Arial" panose="020B0604020202020204" pitchFamily="34" charset="0"/>
                <a:cs typeface="Arial" panose="020B0604020202020204" pitchFamily="34" charset="0"/>
              </a:rPr>
              <a:t>32. </a:t>
            </a:r>
            <a:r>
              <a:rPr lang="id-ID" sz="1200" b="1" dirty="0">
                <a:ln/>
                <a:solidFill>
                  <a:srgbClr val="C00000"/>
                </a:solidFill>
                <a:latin typeface="Arial" panose="020B0604020202020204" pitchFamily="34" charset="0"/>
                <a:cs typeface="Arial" panose="020B0604020202020204" pitchFamily="34" charset="0"/>
              </a:rPr>
              <a:t>Saya </a:t>
            </a:r>
            <a:r>
              <a:rPr lang="id-ID" sz="1200" b="1" dirty="0" smtClean="0">
                <a:ln/>
                <a:solidFill>
                  <a:srgbClr val="C00000"/>
                </a:solidFill>
                <a:latin typeface="Arial" panose="020B0604020202020204" pitchFamily="34" charset="0"/>
                <a:cs typeface="Arial" panose="020B0604020202020204" pitchFamily="34" charset="0"/>
              </a:rPr>
              <a:t>sudah bayar SPP ke bank tertentu. Akan tetapi pengisian KRS saya terblokir karena Blokir Keuangan. Sedangkan saya tidak bisa ke kampus. Apa yang harus saya lakukan ?</a:t>
            </a:r>
            <a:r>
              <a:rPr lang="id-ID" sz="1200" dirty="0" smtClean="0">
                <a:ln/>
                <a:solidFill>
                  <a:srgbClr val="C00000"/>
                </a:solidFill>
                <a:latin typeface="Arial" panose="020B0604020202020204" pitchFamily="34" charset="0"/>
                <a:cs typeface="Arial" panose="020B0604020202020204" pitchFamily="34" charset="0"/>
              </a:rPr>
              <a:t> </a:t>
            </a:r>
            <a:endParaRPr lang="id-ID" sz="1200" dirty="0">
              <a:ln/>
              <a:solidFill>
                <a:srgbClr val="C00000"/>
              </a:solidFill>
              <a:latin typeface="Arial" panose="020B0604020202020204" pitchFamily="34" charset="0"/>
              <a:cs typeface="Arial" panose="020B0604020202020204" pitchFamily="34" charset="0"/>
            </a:endParaRPr>
          </a:p>
          <a:p>
            <a:pPr marL="263525" algn="just"/>
            <a:r>
              <a:rPr lang="id-ID" sz="1200" dirty="0" smtClean="0">
                <a:ln/>
                <a:latin typeface="Arial" panose="020B0604020202020204" pitchFamily="34" charset="0"/>
                <a:cs typeface="Arial" panose="020B0604020202020204" pitchFamily="34" charset="0"/>
              </a:rPr>
              <a:t>Ada kemungkinan data bayar mahasiswa tidak ke “flag” di sistem sehingga tidak terdeteksi sebagai bukti bayar. </a:t>
            </a:r>
            <a:endParaRPr lang="id-ID" sz="1200" dirty="0">
              <a:ln/>
              <a:latin typeface="Arial" panose="020B0604020202020204" pitchFamily="34" charset="0"/>
              <a:cs typeface="Arial" panose="020B0604020202020204" pitchFamily="34" charset="0"/>
            </a:endParaRPr>
          </a:p>
          <a:p>
            <a:pPr marL="263525" algn="just"/>
            <a:endParaRPr lang="id-ID" sz="1200" dirty="0">
              <a:ln/>
              <a:latin typeface="Arial" panose="020B0604020202020204" pitchFamily="34" charset="0"/>
              <a:cs typeface="Arial" panose="020B0604020202020204" pitchFamily="34" charset="0"/>
            </a:endParaRPr>
          </a:p>
          <a:p>
            <a:pPr marL="263525" algn="just"/>
            <a:r>
              <a:rPr lang="id-ID" sz="1200" dirty="0" smtClean="0">
                <a:ln/>
                <a:latin typeface="Arial" panose="020B0604020202020204" pitchFamily="34" charset="0"/>
                <a:cs typeface="Arial" panose="020B0604020202020204" pitchFamily="34" charset="0"/>
              </a:rPr>
              <a:t>Silakan kirim fotokopi bukti bayar melalui email. Dit APPMB  akan koordinasi dengan Tim Keuangan. Jika sudah teridentifiasi pembayarannya, selanjutnya akan dibukakan blokir krs nya. </a:t>
            </a:r>
          </a:p>
          <a:p>
            <a:pPr marL="263525" algn="just"/>
            <a:endParaRPr lang="id-ID" sz="1200" dirty="0" smtClean="0">
              <a:ln/>
              <a:latin typeface="Arial" panose="020B0604020202020204" pitchFamily="34" charset="0"/>
              <a:cs typeface="Arial" panose="020B0604020202020204" pitchFamily="34" charset="0"/>
            </a:endParaRPr>
          </a:p>
          <a:p>
            <a:pPr marL="271463" indent="-271463" algn="just"/>
            <a:r>
              <a:rPr lang="id-ID" sz="1200" b="1" dirty="0" smtClean="0">
                <a:ln/>
                <a:solidFill>
                  <a:srgbClr val="C00000"/>
                </a:solidFill>
                <a:latin typeface="Arial" panose="020B0604020202020204" pitchFamily="34" charset="0"/>
                <a:cs typeface="Arial" panose="020B0604020202020204" pitchFamily="34" charset="0"/>
              </a:rPr>
              <a:t>33. Apakah MK Seminar Skripsi WAJIB diambil tiap semester?</a:t>
            </a:r>
          </a:p>
          <a:p>
            <a:pPr marL="271463" algn="just"/>
            <a:r>
              <a:rPr lang="id-ID" sz="1200" b="1" dirty="0" smtClean="0">
                <a:ln/>
                <a:latin typeface="Arial" panose="020B0604020202020204" pitchFamily="34" charset="0"/>
                <a:cs typeface="Arial" panose="020B0604020202020204" pitchFamily="34" charset="0"/>
              </a:rPr>
              <a:t>Ya. </a:t>
            </a:r>
            <a:r>
              <a:rPr lang="id-ID" sz="1200" dirty="0" smtClean="0">
                <a:ln/>
                <a:latin typeface="Arial" panose="020B0604020202020204" pitchFamily="34" charset="0"/>
                <a:cs typeface="Arial" panose="020B0604020202020204" pitchFamily="34" charset="0"/>
              </a:rPr>
              <a:t>Sepanjang MK tersebut nilainya belum di upload ke SIMAK, </a:t>
            </a:r>
            <a:r>
              <a:rPr lang="id-ID" sz="1200" b="1" dirty="0" smtClean="0">
                <a:ln/>
                <a:latin typeface="Arial" panose="020B0604020202020204" pitchFamily="34" charset="0"/>
                <a:cs typeface="Arial" panose="020B0604020202020204" pitchFamily="34" charset="0"/>
              </a:rPr>
              <a:t>WAJIB</a:t>
            </a:r>
            <a:r>
              <a:rPr lang="id-ID" sz="1200" dirty="0" smtClean="0">
                <a:ln/>
                <a:latin typeface="Arial" panose="020B0604020202020204" pitchFamily="34" charset="0"/>
                <a:cs typeface="Arial" panose="020B0604020202020204" pitchFamily="34" charset="0"/>
              </a:rPr>
              <a:t> diambil. MK yang sudah ada nilainya di SIMAK, MK tersebut tidak akan keluar pada saat pengisian KRS Online. </a:t>
            </a:r>
            <a:endParaRPr lang="id-ID" sz="1200" dirty="0">
              <a:ln/>
              <a:latin typeface="Arial" panose="020B0604020202020204" pitchFamily="34" charset="0"/>
              <a:cs typeface="Arial" panose="020B0604020202020204" pitchFamily="34" charset="0"/>
            </a:endParaRPr>
          </a:p>
          <a:p>
            <a:pPr marL="358775" indent="-179388" algn="just"/>
            <a:endParaRPr lang="id-ID" sz="1200" dirty="0">
              <a:ln/>
              <a:latin typeface="Arial" panose="020B0604020202020204" pitchFamily="34" charset="0"/>
              <a:cs typeface="Arial" panose="020B0604020202020204" pitchFamily="34" charset="0"/>
            </a:endParaRPr>
          </a:p>
          <a:p>
            <a:pPr marL="179388" algn="just"/>
            <a:endParaRPr lang="id-ID" sz="1200" dirty="0">
              <a:ln/>
              <a:solidFill>
                <a:srgbClr val="C00000"/>
              </a:solidFill>
              <a:latin typeface="Arial" panose="020B0604020202020204" pitchFamily="34" charset="0"/>
              <a:cs typeface="Arial" panose="020B0604020202020204" pitchFamily="34" charset="0"/>
            </a:endParaRPr>
          </a:p>
          <a:p>
            <a:pPr marL="179388" indent="-179388" algn="just"/>
            <a:endParaRPr lang="id-ID" sz="1200" dirty="0">
              <a:ln/>
              <a:latin typeface="Arial" panose="020B0604020202020204" pitchFamily="34" charset="0"/>
              <a:cs typeface="Arial" panose="020B0604020202020204" pitchFamily="34" charset="0"/>
            </a:endParaRPr>
          </a:p>
        </p:txBody>
      </p:sp>
      <p:sp>
        <p:nvSpPr>
          <p:cNvPr id="12" name="Rectangle 11"/>
          <p:cNvSpPr/>
          <p:nvPr/>
        </p:nvSpPr>
        <p:spPr>
          <a:xfrm>
            <a:off x="42572" y="1623903"/>
            <a:ext cx="4358969" cy="1652760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180975" indent="-180975" algn="just"/>
            <a:r>
              <a:rPr lang="id-ID" sz="1200" b="1" dirty="0" smtClean="0">
                <a:ln/>
                <a:solidFill>
                  <a:srgbClr val="C00000"/>
                </a:solidFill>
                <a:latin typeface="Arial" panose="020B0604020202020204" pitchFamily="34" charset="0"/>
                <a:cs typeface="Arial" panose="020B0604020202020204" pitchFamily="34" charset="0"/>
              </a:rPr>
              <a:t>21.Bagaimana </a:t>
            </a:r>
            <a:r>
              <a:rPr lang="id-ID" sz="1200" b="1" dirty="0">
                <a:ln/>
                <a:solidFill>
                  <a:srgbClr val="C00000"/>
                </a:solidFill>
                <a:latin typeface="Arial" panose="020B0604020202020204" pitchFamily="34" charset="0"/>
                <a:cs typeface="Arial" panose="020B0604020202020204" pitchFamily="34" charset="0"/>
              </a:rPr>
              <a:t>penambahan SKS di luar batas maksimum yang telah ditentukan pada Buku </a:t>
            </a:r>
            <a:r>
              <a:rPr lang="id-ID" sz="1200" b="1" dirty="0" smtClean="0">
                <a:ln/>
                <a:solidFill>
                  <a:srgbClr val="C00000"/>
                </a:solidFill>
                <a:latin typeface="Arial" panose="020B0604020202020204" pitchFamily="34" charset="0"/>
                <a:cs typeface="Arial" panose="020B0604020202020204" pitchFamily="34" charset="0"/>
              </a:rPr>
              <a:t>Panduan ? Apakah diperbolehkan ? </a:t>
            </a:r>
            <a:endParaRPr lang="id-ID" sz="1200" b="1" dirty="0">
              <a:ln/>
              <a:solidFill>
                <a:srgbClr val="C00000"/>
              </a:solidFill>
              <a:latin typeface="Arial" panose="020B0604020202020204" pitchFamily="34" charset="0"/>
              <a:cs typeface="Arial" panose="020B0604020202020204" pitchFamily="34" charset="0"/>
            </a:endParaRPr>
          </a:p>
          <a:p>
            <a:pPr marL="180975" algn="just"/>
            <a:r>
              <a:rPr lang="id-ID" sz="1200" dirty="0">
                <a:ln/>
                <a:solidFill>
                  <a:srgbClr val="C00000"/>
                </a:solidFill>
                <a:latin typeface="Arial" panose="020B0604020202020204" pitchFamily="34" charset="0"/>
                <a:cs typeface="Arial" panose="020B0604020202020204" pitchFamily="34" charset="0"/>
              </a:rPr>
              <a:t>Kasus :</a:t>
            </a:r>
          </a:p>
          <a:p>
            <a:pPr marL="180975" algn="just"/>
            <a:r>
              <a:rPr lang="id-ID" sz="1200" dirty="0">
                <a:ln/>
                <a:solidFill>
                  <a:srgbClr val="C00000"/>
                </a:solidFill>
                <a:latin typeface="Arial" panose="020B0604020202020204" pitchFamily="34" charset="0"/>
                <a:cs typeface="Arial" panose="020B0604020202020204" pitchFamily="34" charset="0"/>
              </a:rPr>
              <a:t>Mhs TIN IP 2.65, dalam buku kurikulum TIN (paket) ybs harus mengambil MK dengan maksimum SKS </a:t>
            </a:r>
            <a:r>
              <a:rPr lang="id-ID" sz="1200" dirty="0" smtClean="0">
                <a:ln/>
                <a:solidFill>
                  <a:srgbClr val="C00000"/>
                </a:solidFill>
                <a:latin typeface="Arial" panose="020B0604020202020204" pitchFamily="34" charset="0"/>
                <a:cs typeface="Arial" panose="020B0604020202020204" pitchFamily="34" charset="0"/>
              </a:rPr>
              <a:t>22.</a:t>
            </a:r>
            <a:endParaRPr lang="id-ID" sz="600" b="1" dirty="0">
              <a:ln/>
              <a:solidFill>
                <a:srgbClr val="C00000"/>
              </a:solidFill>
              <a:latin typeface="Arial" panose="020B0604020202020204" pitchFamily="34" charset="0"/>
              <a:cs typeface="Arial" panose="020B0604020202020204" pitchFamily="34" charset="0"/>
            </a:endParaRPr>
          </a:p>
          <a:p>
            <a:pPr marL="179388" indent="-179388" algn="just"/>
            <a:r>
              <a:rPr lang="id-ID" sz="1200" dirty="0">
                <a:ln/>
                <a:latin typeface="Arial" panose="020B0604020202020204" pitchFamily="34" charset="0"/>
                <a:cs typeface="Arial" panose="020B0604020202020204" pitchFamily="34" charset="0"/>
              </a:rPr>
              <a:t>•	Sesuai aturan Buku Panduan mahasiswa hanya dapat mengambil maksimum SKS mata kuliah berdasarkan IP yang diperoleh  pada semester lalu. </a:t>
            </a:r>
          </a:p>
          <a:p>
            <a:pPr marL="179388" indent="-179388" algn="just"/>
            <a:r>
              <a:rPr lang="id-ID" sz="1200" dirty="0">
                <a:ln/>
                <a:latin typeface="Arial" panose="020B0604020202020204" pitchFamily="34" charset="0"/>
                <a:cs typeface="Arial" panose="020B0604020202020204" pitchFamily="34" charset="0"/>
              </a:rPr>
              <a:t>•	Penambahan jumlah SKS </a:t>
            </a:r>
            <a:r>
              <a:rPr lang="id-ID" sz="1200" dirty="0" smtClean="0">
                <a:ln/>
                <a:latin typeface="Arial" panose="020B0604020202020204" pitchFamily="34" charset="0"/>
                <a:cs typeface="Arial" panose="020B0604020202020204" pitchFamily="34" charset="0"/>
              </a:rPr>
              <a:t>akan </a:t>
            </a:r>
            <a:r>
              <a:rPr lang="id-ID" sz="1200" dirty="0">
                <a:ln/>
                <a:latin typeface="Arial" panose="020B0604020202020204" pitchFamily="34" charset="0"/>
                <a:cs typeface="Arial" panose="020B0604020202020204" pitchFamily="34" charset="0"/>
              </a:rPr>
              <a:t>difasilitasi apabila mahasiswa sudah semester </a:t>
            </a:r>
            <a:r>
              <a:rPr lang="id-ID" sz="1200" dirty="0" smtClean="0">
                <a:ln/>
                <a:latin typeface="Arial" panose="020B0604020202020204" pitchFamily="34" charset="0"/>
                <a:cs typeface="Arial" panose="020B0604020202020204" pitchFamily="34" charset="0"/>
              </a:rPr>
              <a:t>8.</a:t>
            </a:r>
          </a:p>
          <a:p>
            <a:pPr marL="179388" indent="-179388" algn="just"/>
            <a:endParaRPr lang="id-ID" sz="1200" dirty="0">
              <a:ln/>
              <a:latin typeface="Arial" panose="020B0604020202020204" pitchFamily="34" charset="0"/>
              <a:cs typeface="Arial" panose="020B0604020202020204" pitchFamily="34" charset="0"/>
            </a:endParaRPr>
          </a:p>
          <a:p>
            <a:pPr marL="179388" indent="-179388" algn="just"/>
            <a:r>
              <a:rPr lang="id-ID" sz="1200" b="1" dirty="0" smtClean="0">
                <a:ln/>
                <a:solidFill>
                  <a:srgbClr val="C00000"/>
                </a:solidFill>
                <a:latin typeface="Arial" panose="020B0604020202020204" pitchFamily="34" charset="0"/>
                <a:cs typeface="Arial" panose="020B0604020202020204" pitchFamily="34" charset="0"/>
              </a:rPr>
              <a:t>22. IP, IPK saya tidak sesuai dengan jumlah hitungan manual saya. Apa yang yang harus saya lakukan ? </a:t>
            </a:r>
          </a:p>
          <a:p>
            <a:pPr marL="179388" indent="3175" algn="just"/>
            <a:r>
              <a:rPr lang="id-ID" sz="1200" dirty="0" smtClean="0">
                <a:ln/>
                <a:latin typeface="Arial" panose="020B0604020202020204" pitchFamily="34" charset="0"/>
                <a:cs typeface="Arial" panose="020B0604020202020204" pitchFamily="34" charset="0"/>
              </a:rPr>
              <a:t>Jika IP, IPK berubah atau tidak sama dengan hitungan manual, mahasiswa bisa datang langsung ke pelayanan terpadu atau mengirimkan email disertai dengan data hitungan manual atau screenshot. Dit APPMB akan berkoordinasi dengan Tim Data Dit ISTD untuk pengecekan lebih lanjut. </a:t>
            </a:r>
          </a:p>
          <a:p>
            <a:pPr marL="179388" indent="-179388" algn="just"/>
            <a:endParaRPr lang="id-ID" sz="1200" dirty="0" smtClean="0">
              <a:ln/>
              <a:latin typeface="Arial" panose="020B0604020202020204" pitchFamily="34" charset="0"/>
              <a:cs typeface="Arial" panose="020B0604020202020204" pitchFamily="34" charset="0"/>
            </a:endParaRPr>
          </a:p>
          <a:p>
            <a:pPr marL="179388" indent="-179388" algn="just"/>
            <a:r>
              <a:rPr lang="id-ID" sz="1200" b="1" dirty="0" smtClean="0">
                <a:ln/>
                <a:solidFill>
                  <a:srgbClr val="C00000"/>
                </a:solidFill>
                <a:latin typeface="Arial" panose="020B0604020202020204" pitchFamily="34" charset="0"/>
                <a:cs typeface="Arial" panose="020B0604020202020204" pitchFamily="34" charset="0"/>
              </a:rPr>
              <a:t>23. Jika saya belum lulus MK yang menjadi prasyarat MK tertentu, dan ternyata di sistem MK tersebut bisa di ambil. Apa MK tersebut harus saya ambil ? </a:t>
            </a:r>
          </a:p>
          <a:p>
            <a:pPr marL="179388" indent="3175" algn="just"/>
            <a:r>
              <a:rPr lang="id-ID" sz="1200" b="1" dirty="0" smtClean="0">
                <a:ln/>
                <a:latin typeface="Arial" panose="020B0604020202020204" pitchFamily="34" charset="0"/>
                <a:cs typeface="Arial" panose="020B0604020202020204" pitchFamily="34" charset="0"/>
              </a:rPr>
              <a:t>Tidak boleh. </a:t>
            </a:r>
            <a:r>
              <a:rPr lang="id-ID" sz="1200" dirty="0" smtClean="0">
                <a:ln/>
                <a:latin typeface="Arial" panose="020B0604020202020204" pitchFamily="34" charset="0"/>
                <a:cs typeface="Arial" panose="020B0604020202020204" pitchFamily="34" charset="0"/>
              </a:rPr>
              <a:t>Sistem dibuat untuk mempermudah mahasiswa dalam pengisian KRS online. Mahasiswa mempunyai Buku Panduan sebagai pedoman dalam pengambilan MK. Jika mahasiswa tetap mengambil MK tersebut, maka Departemen Pengampu melalui Dit APPMB berhak membatalkan MK tersebut. </a:t>
            </a:r>
          </a:p>
          <a:p>
            <a:pPr marL="179388" indent="3175" algn="just"/>
            <a:endParaRPr lang="id-ID" sz="1200" dirty="0">
              <a:ln/>
              <a:latin typeface="Arial" panose="020B0604020202020204" pitchFamily="34" charset="0"/>
              <a:cs typeface="Arial" panose="020B0604020202020204" pitchFamily="34" charset="0"/>
            </a:endParaRPr>
          </a:p>
          <a:p>
            <a:pPr marL="263525" indent="-260350" algn="just"/>
            <a:r>
              <a:rPr lang="id-ID" sz="1200" b="1" dirty="0" smtClean="0">
                <a:ln/>
                <a:solidFill>
                  <a:srgbClr val="C00000"/>
                </a:solidFill>
                <a:latin typeface="Arial" panose="020B0604020202020204" pitchFamily="34" charset="0"/>
                <a:cs typeface="Arial" panose="020B0604020202020204" pitchFamily="34" charset="0"/>
              </a:rPr>
              <a:t>24. Jadwal mata kuliah Departemen tidak muncul, padahal sesuai Buku Panduan mata kuliah tersebut ada pada semester berjalan. Apa yang harus saya lakukan ? </a:t>
            </a:r>
          </a:p>
          <a:p>
            <a:pPr marL="263525" indent="3175" algn="just"/>
            <a:r>
              <a:rPr lang="id-ID" sz="1200" dirty="0" smtClean="0">
                <a:ln/>
                <a:latin typeface="Arial" panose="020B0604020202020204" pitchFamily="34" charset="0"/>
                <a:cs typeface="Arial" panose="020B0604020202020204" pitchFamily="34" charset="0"/>
              </a:rPr>
              <a:t>Mata kuliah tersebut tidak aktif pada semester tertentu. Jadwal perkuliahan yang di upload di simak.ipb.ac.id adalah </a:t>
            </a:r>
            <a:r>
              <a:rPr lang="id-ID" sz="1200" b="1" dirty="0" smtClean="0">
                <a:ln/>
                <a:latin typeface="Arial" panose="020B0604020202020204" pitchFamily="34" charset="0"/>
                <a:cs typeface="Arial" panose="020B0604020202020204" pitchFamily="34" charset="0"/>
              </a:rPr>
              <a:t>jadwal final </a:t>
            </a:r>
            <a:r>
              <a:rPr lang="id-ID" sz="1200" dirty="0" smtClean="0">
                <a:ln/>
                <a:latin typeface="Arial" panose="020B0604020202020204" pitchFamily="34" charset="0"/>
                <a:cs typeface="Arial" panose="020B0604020202020204" pitchFamily="34" charset="0"/>
              </a:rPr>
              <a:t>hasil verifikasi bersama antara Dit APPMB dan Panitia Jadwal Departemen (MK tersebut adalah MK Aktif semester berjalan). Silakan hubungi Departemen Pengampu terkait dengan pembukaan mata kuliah tersebut. </a:t>
            </a:r>
          </a:p>
          <a:p>
            <a:pPr marL="182563" indent="3175" algn="just"/>
            <a:endParaRPr lang="id-ID" sz="1200" b="1" dirty="0">
              <a:ln/>
              <a:solidFill>
                <a:srgbClr val="C00000"/>
              </a:solidFill>
              <a:latin typeface="Arial" panose="020B0604020202020204" pitchFamily="34" charset="0"/>
              <a:cs typeface="Arial" panose="020B0604020202020204" pitchFamily="34" charset="0"/>
            </a:endParaRPr>
          </a:p>
          <a:p>
            <a:pPr marL="263525" indent="-260350" algn="just"/>
            <a:r>
              <a:rPr lang="id-ID" sz="1200" b="1" dirty="0" smtClean="0">
                <a:ln/>
                <a:solidFill>
                  <a:srgbClr val="C00000"/>
                </a:solidFill>
                <a:latin typeface="Arial" panose="020B0604020202020204" pitchFamily="34" charset="0"/>
                <a:cs typeface="Arial" panose="020B0604020202020204" pitchFamily="34" charset="0"/>
              </a:rPr>
              <a:t>25. Print out Jadwal Perkuliahan tercantum mata kuliah dan dibuka pada semester berjalan, akan tetapi di simak.ipb.ac.id tidak muncul. Bagaimana solusinya ? </a:t>
            </a:r>
          </a:p>
          <a:p>
            <a:pPr marL="263525" indent="3175" algn="just"/>
            <a:r>
              <a:rPr lang="id-ID" sz="1200" dirty="0" smtClean="0">
                <a:ln/>
                <a:latin typeface="Arial" panose="020B0604020202020204" pitchFamily="34" charset="0"/>
                <a:cs typeface="Arial" panose="020B0604020202020204" pitchFamily="34" charset="0"/>
              </a:rPr>
              <a:t>Silakan datang langsung ke pelayanan terpadu atau memberitahukan hal ini melalui email. Panitia Jadwal akan melakukan cek terkait pengelompokan matakuliah.</a:t>
            </a:r>
          </a:p>
          <a:p>
            <a:pPr indent="3175" algn="just"/>
            <a:endParaRPr lang="id-ID" sz="1200" dirty="0">
              <a:ln/>
              <a:latin typeface="Arial" panose="020B0604020202020204" pitchFamily="34" charset="0"/>
              <a:cs typeface="Arial" panose="020B0604020202020204" pitchFamily="34" charset="0"/>
            </a:endParaRPr>
          </a:p>
          <a:p>
            <a:pPr marL="263525" indent="-260350" algn="just"/>
            <a:r>
              <a:rPr lang="id-ID" sz="1200" b="1" dirty="0" smtClean="0">
                <a:ln/>
                <a:solidFill>
                  <a:srgbClr val="C00000"/>
                </a:solidFill>
                <a:latin typeface="Arial" panose="020B0604020202020204" pitchFamily="34" charset="0"/>
                <a:cs typeface="Arial" panose="020B0604020202020204" pitchFamily="34" charset="0"/>
              </a:rPr>
              <a:t>26. Saya sudah lulus MK prasyarat, akan tetapi pada saat pengambilan mata kuliah tidak bisa di ambil. Bagaimana solusinya ? </a:t>
            </a:r>
          </a:p>
          <a:p>
            <a:pPr marL="263525" algn="just"/>
            <a:r>
              <a:rPr lang="id-ID" sz="1200" dirty="0" smtClean="0">
                <a:ln/>
                <a:latin typeface="Arial" panose="020B0604020202020204" pitchFamily="34" charset="0"/>
                <a:cs typeface="Arial" panose="020B0604020202020204" pitchFamily="34" charset="0"/>
              </a:rPr>
              <a:t>Pengecekan MK prasyarat berdasarkan buku panduan. Hal itu bisa terjadi MK yang telah diambil kemngkinan Kode MK beda atau nama MK beda atau bisa juga SKS beda. Jika terjadi hal demikian, silakan datang langsung ke pelayanan terpadu agar bisa ditambahkan alternatif  MK Prasyarat. </a:t>
            </a:r>
          </a:p>
          <a:p>
            <a:pPr marL="182563" algn="just"/>
            <a:endParaRPr lang="id-ID" sz="1200" b="1" dirty="0">
              <a:ln/>
              <a:solidFill>
                <a:srgbClr val="C00000"/>
              </a:solidFill>
              <a:latin typeface="Arial" panose="020B0604020202020204" pitchFamily="34" charset="0"/>
              <a:cs typeface="Arial" panose="020B0604020202020204" pitchFamily="34" charset="0"/>
            </a:endParaRPr>
          </a:p>
          <a:p>
            <a:pPr marL="263525" indent="-263525" algn="just"/>
            <a:r>
              <a:rPr lang="id-ID" sz="1200" b="1" dirty="0" smtClean="0">
                <a:ln/>
                <a:solidFill>
                  <a:srgbClr val="C00000"/>
                </a:solidFill>
                <a:latin typeface="Arial" panose="020B0604020202020204" pitchFamily="34" charset="0"/>
                <a:cs typeface="Arial" panose="020B0604020202020204" pitchFamily="34" charset="0"/>
              </a:rPr>
              <a:t>27. Bagaimana jika pada saat pengisian KRS online, KRS saya terblokir karena BL atau PK, sedangkan saya masih berada di Kampung dan tidak dimungkinkan untuk datang ke pelayanan terpadu?</a:t>
            </a:r>
          </a:p>
          <a:p>
            <a:pPr marL="263525" algn="just"/>
            <a:r>
              <a:rPr lang="id-ID" sz="1200" dirty="0" smtClean="0">
                <a:ln/>
                <a:latin typeface="Arial" panose="020B0604020202020204" pitchFamily="34" charset="0"/>
                <a:cs typeface="Arial" panose="020B0604020202020204" pitchFamily="34" charset="0"/>
              </a:rPr>
              <a:t>Nilai BL yang di blokir adalah nilai dari MK selain Tugas Akhir, Seminar, Magang, PL, KKN, PUK. Ada dua kemungkinan nilai BL ini ada dua kasus : </a:t>
            </a:r>
          </a:p>
          <a:p>
            <a:pPr marL="182563" algn="just"/>
            <a:endParaRPr lang="id-ID" sz="600" dirty="0" smtClean="0">
              <a:ln/>
              <a:latin typeface="Arial" panose="020B0604020202020204" pitchFamily="34" charset="0"/>
              <a:cs typeface="Arial" panose="020B0604020202020204" pitchFamily="34" charset="0"/>
            </a:endParaRPr>
          </a:p>
          <a:p>
            <a:pPr marL="446088" indent="-182563" algn="just">
              <a:buFontTx/>
              <a:buAutoNum type="arabicParenBoth"/>
            </a:pPr>
            <a:r>
              <a:rPr lang="id-ID" sz="1200" smtClean="0">
                <a:ln/>
                <a:latin typeface="Arial" panose="020B0604020202020204" pitchFamily="34" charset="0"/>
                <a:cs typeface="Arial" panose="020B0604020202020204" pitchFamily="34" charset="0"/>
              </a:rPr>
              <a:t> kode </a:t>
            </a:r>
            <a:r>
              <a:rPr lang="id-ID" sz="1200" dirty="0" smtClean="0">
                <a:ln/>
                <a:latin typeface="Arial" panose="020B0604020202020204" pitchFamily="34" charset="0"/>
                <a:cs typeface="Arial" panose="020B0604020202020204" pitchFamily="34" charset="0"/>
              </a:rPr>
              <a:t>MK sama, satu MK sudah mendapat nilai, akan tetapi 1 MK lagi masih tercantum nilai BL. Jika </a:t>
            </a:r>
            <a:r>
              <a:rPr lang="id-ID" sz="1200" dirty="0">
                <a:ln/>
                <a:latin typeface="Arial" panose="020B0604020202020204" pitchFamily="34" charset="0"/>
                <a:cs typeface="Arial" panose="020B0604020202020204" pitchFamily="34" charset="0"/>
              </a:rPr>
              <a:t>ada 2 kode MK sama, salah satu nilai sudah keluar, maka MK yang berstatus BL akan dihapus dan mahasiswa bisa mengisi KRS online. </a:t>
            </a:r>
          </a:p>
          <a:p>
            <a:pPr marL="228600" indent="-228600" algn="just">
              <a:buAutoNum type="arabicParenBoth"/>
            </a:pPr>
            <a:endParaRPr lang="id-ID" sz="400" dirty="0" smtClean="0">
              <a:ln/>
              <a:latin typeface="Arial" panose="020B0604020202020204" pitchFamily="34" charset="0"/>
              <a:cs typeface="Arial" panose="020B0604020202020204" pitchFamily="34" charset="0"/>
            </a:endParaRPr>
          </a:p>
          <a:p>
            <a:pPr marL="446088" indent="-182563" algn="just">
              <a:buAutoNum type="arabicParenBoth"/>
            </a:pPr>
            <a:r>
              <a:rPr lang="id-ID" sz="1200" dirty="0" smtClean="0">
                <a:ln/>
                <a:latin typeface="Arial" panose="020B0604020202020204" pitchFamily="34" charset="0"/>
                <a:cs typeface="Arial" panose="020B0604020202020204" pitchFamily="34" charset="0"/>
              </a:rPr>
              <a:t> Mata kuliah tersebut memang belum mendapatkan nilai. Untuk kasus kedua, mahasiswa harus datang langsung ke pelayanan terpadu tidak bisa melalui email. Nilai BL harus segera diurus di Departemen Pengampu MK. </a:t>
            </a:r>
          </a:p>
          <a:p>
            <a:pPr algn="just"/>
            <a:endParaRPr lang="id-ID" sz="500" dirty="0">
              <a:ln/>
              <a:latin typeface="Arial" panose="020B0604020202020204" pitchFamily="34" charset="0"/>
              <a:cs typeface="Arial" panose="020B0604020202020204" pitchFamily="34" charset="0"/>
            </a:endParaRPr>
          </a:p>
          <a:p>
            <a:pPr marL="263525" algn="just"/>
            <a:r>
              <a:rPr lang="id-ID" sz="1200" dirty="0" smtClean="0">
                <a:ln/>
                <a:latin typeface="Arial" panose="020B0604020202020204" pitchFamily="34" charset="0"/>
                <a:cs typeface="Arial" panose="020B0604020202020204" pitchFamily="34" charset="0"/>
              </a:rPr>
              <a:t>Mahasiswa berstatus PK, yang bersangkutan harus datang ke pelayanan terpadu, tidak bisa dilayani melalui email. </a:t>
            </a:r>
          </a:p>
          <a:p>
            <a:pPr indent="3175" algn="just"/>
            <a:endParaRPr lang="id-ID" sz="1200" dirty="0">
              <a:ln/>
              <a:latin typeface="Arial" panose="020B0604020202020204" pitchFamily="34" charset="0"/>
              <a:cs typeface="Arial" panose="020B0604020202020204" pitchFamily="34" charset="0"/>
            </a:endParaRPr>
          </a:p>
          <a:p>
            <a:pPr indent="3175" algn="just"/>
            <a:endParaRPr lang="id-ID" sz="1200" dirty="0" smtClean="0">
              <a:ln/>
              <a:latin typeface="Arial" panose="020B0604020202020204" pitchFamily="34" charset="0"/>
              <a:cs typeface="Arial" panose="020B0604020202020204" pitchFamily="34" charset="0"/>
            </a:endParaRPr>
          </a:p>
          <a:p>
            <a:pPr marL="179388" indent="-179388" algn="just"/>
            <a:endParaRPr lang="id-ID" sz="1200" dirty="0">
              <a:ln/>
              <a:latin typeface="Arial" panose="020B0604020202020204" pitchFamily="34" charset="0"/>
              <a:cs typeface="Arial" panose="020B0604020202020204" pitchFamily="34" charset="0"/>
            </a:endParaRPr>
          </a:p>
          <a:p>
            <a:pPr marL="358775" indent="-179388" algn="just"/>
            <a:endParaRPr lang="id-ID" sz="1200" dirty="0">
              <a:ln/>
              <a:latin typeface="Arial" panose="020B0604020202020204" pitchFamily="34" charset="0"/>
              <a:cs typeface="Arial" panose="020B0604020202020204" pitchFamily="34" charset="0"/>
            </a:endParaRPr>
          </a:p>
          <a:p>
            <a:pPr marL="179388" algn="just"/>
            <a:endParaRPr lang="id-ID" sz="1200" dirty="0">
              <a:ln/>
              <a:solidFill>
                <a:srgbClr val="C00000"/>
              </a:solidFill>
              <a:latin typeface="Arial" panose="020B0604020202020204" pitchFamily="34" charset="0"/>
              <a:cs typeface="Arial" panose="020B0604020202020204" pitchFamily="34" charset="0"/>
            </a:endParaRPr>
          </a:p>
          <a:p>
            <a:pPr marL="179388" indent="-179388" algn="just"/>
            <a:endParaRPr lang="id-ID" sz="1200" dirty="0">
              <a:l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475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TM04033937[[fn=Vapor Trail]]</Template>
  <TotalTime>516</TotalTime>
  <Words>2377</Words>
  <Application>Microsoft Office PowerPoint</Application>
  <PresentationFormat>Custom</PresentationFormat>
  <Paragraphs>188</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Arial Black</vt:lpstr>
      <vt:lpstr>Century Gothic</vt:lpstr>
      <vt:lpstr>Vapor Trail</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Ratni</dc:creator>
  <cp:lastModifiedBy>Ratni Surya</cp:lastModifiedBy>
  <cp:revision>58</cp:revision>
  <cp:lastPrinted>2018-03-19T07:31:50Z</cp:lastPrinted>
  <dcterms:created xsi:type="dcterms:W3CDTF">2018-03-19T05:05:47Z</dcterms:created>
  <dcterms:modified xsi:type="dcterms:W3CDTF">2021-01-20T03:46:05Z</dcterms:modified>
</cp:coreProperties>
</file>