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8" r:id="rId3"/>
  </p:sldIdLst>
  <p:sldSz cx="8999538" cy="18000663"/>
  <p:notesSz cx="6858000" cy="9947275"/>
  <p:defaultTextStyle>
    <a:defPPr>
      <a:defRPr lang="en-US"/>
    </a:defPPr>
    <a:lvl1pPr marL="0" algn="l" defTabSz="771434" rtl="0" eaLnBrk="1" latinLnBrk="0" hangingPunct="1">
      <a:defRPr sz="3037" kern="1200">
        <a:solidFill>
          <a:schemeClr val="tx1"/>
        </a:solidFill>
        <a:latin typeface="+mn-lt"/>
        <a:ea typeface="+mn-ea"/>
        <a:cs typeface="+mn-cs"/>
      </a:defRPr>
    </a:lvl1pPr>
    <a:lvl2pPr marL="771434" algn="l" defTabSz="771434" rtl="0" eaLnBrk="1" latinLnBrk="0" hangingPunct="1">
      <a:defRPr sz="3037" kern="1200">
        <a:solidFill>
          <a:schemeClr val="tx1"/>
        </a:solidFill>
        <a:latin typeface="+mn-lt"/>
        <a:ea typeface="+mn-ea"/>
        <a:cs typeface="+mn-cs"/>
      </a:defRPr>
    </a:lvl2pPr>
    <a:lvl3pPr marL="1542867" algn="l" defTabSz="771434" rtl="0" eaLnBrk="1" latinLnBrk="0" hangingPunct="1">
      <a:defRPr sz="3037" kern="1200">
        <a:solidFill>
          <a:schemeClr val="tx1"/>
        </a:solidFill>
        <a:latin typeface="+mn-lt"/>
        <a:ea typeface="+mn-ea"/>
        <a:cs typeface="+mn-cs"/>
      </a:defRPr>
    </a:lvl3pPr>
    <a:lvl4pPr marL="2314301" algn="l" defTabSz="771434" rtl="0" eaLnBrk="1" latinLnBrk="0" hangingPunct="1">
      <a:defRPr sz="3037" kern="1200">
        <a:solidFill>
          <a:schemeClr val="tx1"/>
        </a:solidFill>
        <a:latin typeface="+mn-lt"/>
        <a:ea typeface="+mn-ea"/>
        <a:cs typeface="+mn-cs"/>
      </a:defRPr>
    </a:lvl4pPr>
    <a:lvl5pPr marL="3085734" algn="l" defTabSz="771434" rtl="0" eaLnBrk="1" latinLnBrk="0" hangingPunct="1">
      <a:defRPr sz="3037" kern="1200">
        <a:solidFill>
          <a:schemeClr val="tx1"/>
        </a:solidFill>
        <a:latin typeface="+mn-lt"/>
        <a:ea typeface="+mn-ea"/>
        <a:cs typeface="+mn-cs"/>
      </a:defRPr>
    </a:lvl5pPr>
    <a:lvl6pPr marL="3857168" algn="l" defTabSz="771434" rtl="0" eaLnBrk="1" latinLnBrk="0" hangingPunct="1">
      <a:defRPr sz="3037" kern="1200">
        <a:solidFill>
          <a:schemeClr val="tx1"/>
        </a:solidFill>
        <a:latin typeface="+mn-lt"/>
        <a:ea typeface="+mn-ea"/>
        <a:cs typeface="+mn-cs"/>
      </a:defRPr>
    </a:lvl6pPr>
    <a:lvl7pPr marL="4628601" algn="l" defTabSz="771434" rtl="0" eaLnBrk="1" latinLnBrk="0" hangingPunct="1">
      <a:defRPr sz="3037" kern="1200">
        <a:solidFill>
          <a:schemeClr val="tx1"/>
        </a:solidFill>
        <a:latin typeface="+mn-lt"/>
        <a:ea typeface="+mn-ea"/>
        <a:cs typeface="+mn-cs"/>
      </a:defRPr>
    </a:lvl7pPr>
    <a:lvl8pPr marL="5400035" algn="l" defTabSz="771434" rtl="0" eaLnBrk="1" latinLnBrk="0" hangingPunct="1">
      <a:defRPr sz="3037" kern="1200">
        <a:solidFill>
          <a:schemeClr val="tx1"/>
        </a:solidFill>
        <a:latin typeface="+mn-lt"/>
        <a:ea typeface="+mn-ea"/>
        <a:cs typeface="+mn-cs"/>
      </a:defRPr>
    </a:lvl8pPr>
    <a:lvl9pPr marL="6171468" algn="l" defTabSz="771434" rtl="0" eaLnBrk="1" latinLnBrk="0" hangingPunct="1">
      <a:defRPr sz="303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27" d="100"/>
          <a:sy n="27" d="100"/>
        </p:scale>
        <p:origin x="25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0640"/>
            <a:ext cx="8999538" cy="1450023"/>
          </a:xfrm>
          <a:prstGeom prst="rect">
            <a:avLst/>
          </a:prstGeom>
        </p:spPr>
      </p:pic>
      <p:sp>
        <p:nvSpPr>
          <p:cNvPr id="2" name="Title 1"/>
          <p:cNvSpPr>
            <a:spLocks noGrp="1"/>
          </p:cNvSpPr>
          <p:nvPr>
            <p:ph type="ctrTitle"/>
          </p:nvPr>
        </p:nvSpPr>
        <p:spPr>
          <a:xfrm>
            <a:off x="899954" y="4733521"/>
            <a:ext cx="7199630" cy="4790455"/>
          </a:xfrm>
        </p:spPr>
        <p:txBody>
          <a:bodyPr anchor="b">
            <a:normAutofit/>
          </a:bodyPr>
          <a:lstStyle>
            <a:lvl1pPr algn="l">
              <a:defRPr sz="5905"/>
            </a:lvl1pPr>
          </a:lstStyle>
          <a:p>
            <a:r>
              <a:rPr lang="en-US" smtClean="0"/>
              <a:t>Click to edit Master title style</a:t>
            </a:r>
            <a:endParaRPr lang="en-US" dirty="0"/>
          </a:p>
        </p:txBody>
      </p:sp>
      <p:sp>
        <p:nvSpPr>
          <p:cNvPr id="3" name="Subtitle 2"/>
          <p:cNvSpPr>
            <a:spLocks noGrp="1"/>
          </p:cNvSpPr>
          <p:nvPr>
            <p:ph type="subTitle" idx="1"/>
          </p:nvPr>
        </p:nvSpPr>
        <p:spPr>
          <a:xfrm>
            <a:off x="899954" y="9533687"/>
            <a:ext cx="7199630" cy="1800066"/>
          </a:xfrm>
        </p:spPr>
        <p:txBody>
          <a:bodyPr>
            <a:normAutofit/>
          </a:bodyPr>
          <a:lstStyle>
            <a:lvl1pPr marL="0" indent="0" algn="l">
              <a:buNone/>
              <a:defRPr sz="1968"/>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38451" y="11349094"/>
            <a:ext cx="2261133" cy="958369"/>
          </a:xfrm>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a:xfrm>
            <a:off x="899954" y="11349096"/>
            <a:ext cx="4803503" cy="958369"/>
          </a:xfrm>
        </p:spPr>
        <p:txBody>
          <a:bodyPr/>
          <a:lstStyle/>
          <a:p>
            <a:endParaRPr lang="en-US" dirty="0"/>
          </a:p>
        </p:txBody>
      </p:sp>
      <p:sp>
        <p:nvSpPr>
          <p:cNvPr id="6" name="Slide Number Placeholder 5"/>
          <p:cNvSpPr>
            <a:spLocks noGrp="1"/>
          </p:cNvSpPr>
          <p:nvPr>
            <p:ph type="sldNum" sz="quarter" idx="12"/>
          </p:nvPr>
        </p:nvSpPr>
        <p:spPr>
          <a:xfrm>
            <a:off x="5962194" y="3755696"/>
            <a:ext cx="2137390" cy="958369"/>
          </a:xfrm>
        </p:spPr>
        <p:txBody>
          <a:bodyPr/>
          <a:lstStyle/>
          <a:p>
            <a:fld id="{6D22F896-40B5-4ADD-8801-0D06FADFA095}" type="slidenum">
              <a:rPr lang="en-US" smtClean="0"/>
              <a:t>‹#›</a:t>
            </a:fld>
            <a:endParaRPr lang="en-US" dirty="0"/>
          </a:p>
        </p:txBody>
      </p:sp>
      <p:sp>
        <p:nvSpPr>
          <p:cNvPr id="9" name="Rectangle 8"/>
          <p:cNvSpPr/>
          <p:nvPr userDrawn="1"/>
        </p:nvSpPr>
        <p:spPr>
          <a:xfrm>
            <a:off x="0" y="16958498"/>
            <a:ext cx="8999538" cy="8990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Pertanyaan atas informasi ini dapat disampaikan kepada : </a:t>
            </a:r>
            <a:endPar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Subdit Perencanaan dan Informasi Pendidikan </a:t>
            </a:r>
          </a:p>
          <a:p>
            <a:pPr algn="ct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Direktorat Administrasi Pendidikan dan Penerimaan Mahasiswa Baru</a:t>
            </a:r>
            <a:endPar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Gedung Andi Hakim Nasoetion Lantai 1, Telp. 0251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8626641</a:t>
            </a: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Fax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8622 </a:t>
            </a: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639  </a:t>
            </a:r>
          </a:p>
          <a:p>
            <a:pPr algn="ctr"/>
            <a:r>
              <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Email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id-ID" sz="1200" baseline="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id-ID" sz="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krs@apps.ipb.ac.id</a:t>
            </a:r>
            <a:endParaRPr lang="id-ID" sz="1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2023110" y="16802100"/>
            <a:ext cx="456057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Logo-IPB.gif"/>
          <p:cNvPicPr>
            <a:picLocks noChangeAspect="1"/>
          </p:cNvPicPr>
          <p:nvPr userDrawn="1"/>
        </p:nvPicPr>
        <p:blipFill>
          <a:blip r:embed="rId3" cstate="print"/>
          <a:stretch>
            <a:fillRect/>
          </a:stretch>
        </p:blipFill>
        <p:spPr>
          <a:xfrm>
            <a:off x="288274" y="196835"/>
            <a:ext cx="934735" cy="934735"/>
          </a:xfrm>
          <a:prstGeom prst="rect">
            <a:avLst/>
          </a:prstGeom>
        </p:spPr>
      </p:pic>
    </p:spTree>
    <p:extLst>
      <p:ext uri="{BB962C8B-B14F-4D97-AF65-F5344CB8AC3E}">
        <p14:creationId xmlns:p14="http://schemas.microsoft.com/office/powerpoint/2010/main" val="257154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4965" y="12329487"/>
            <a:ext cx="7830781" cy="2150617"/>
          </a:xfrm>
        </p:spPr>
        <p:txBody>
          <a:bodyPr anchor="b"/>
          <a:lstStyle>
            <a:lvl1pPr algn="l">
              <a:defRPr sz="314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4965" y="2564491"/>
            <a:ext cx="7824657" cy="8942513"/>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smtClean="0"/>
              <a:t>Click icon to add picture</a:t>
            </a:r>
            <a:endParaRPr lang="en-US" dirty="0"/>
          </a:p>
        </p:txBody>
      </p:sp>
      <p:sp>
        <p:nvSpPr>
          <p:cNvPr id="4" name="Text Placeholder 3"/>
          <p:cNvSpPr>
            <a:spLocks noGrp="1"/>
          </p:cNvSpPr>
          <p:nvPr>
            <p:ph type="body" sz="half" idx="2"/>
          </p:nvPr>
        </p:nvSpPr>
        <p:spPr>
          <a:xfrm>
            <a:off x="584970" y="14480103"/>
            <a:ext cx="7829598" cy="1960503"/>
          </a:xfrm>
        </p:spPr>
        <p:txBody>
          <a:bodyPr/>
          <a:lstStyle>
            <a:lvl1pPr marL="0" indent="0" algn="l">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668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584970" y="1977851"/>
            <a:ext cx="7829598" cy="7355827"/>
          </a:xfrm>
        </p:spPr>
        <p:txBody>
          <a:bodyPr anchor="ctr"/>
          <a:lstStyle>
            <a:lvl1pPr algn="l">
              <a:defRPr sz="3149"/>
            </a:lvl1pPr>
          </a:lstStyle>
          <a:p>
            <a:r>
              <a:rPr lang="en-US" smtClean="0"/>
              <a:t>Click to edit Master title style</a:t>
            </a:r>
            <a:endParaRPr lang="en-US" dirty="0"/>
          </a:p>
        </p:txBody>
      </p:sp>
      <p:sp>
        <p:nvSpPr>
          <p:cNvPr id="4" name="Text Placeholder 3"/>
          <p:cNvSpPr>
            <a:spLocks noGrp="1"/>
          </p:cNvSpPr>
          <p:nvPr>
            <p:ph type="body" sz="half" idx="2"/>
          </p:nvPr>
        </p:nvSpPr>
        <p:spPr>
          <a:xfrm>
            <a:off x="674966" y="9578132"/>
            <a:ext cx="7649607" cy="3493179"/>
          </a:xfrm>
        </p:spPr>
        <p:txBody>
          <a:bodyPr anchor="ct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584970" y="1000041"/>
            <a:ext cx="4754339" cy="958369"/>
          </a:xfrm>
        </p:spPr>
        <p:txBody>
          <a:bodyPr/>
          <a:lstStyle/>
          <a:p>
            <a:endParaRPr lang="en-US" dirty="0"/>
          </a:p>
        </p:txBody>
      </p:sp>
      <p:sp>
        <p:nvSpPr>
          <p:cNvPr id="7" name="Slide Number Placeholder 6"/>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346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756212" y="1977853"/>
            <a:ext cx="7493365" cy="7234476"/>
          </a:xfrm>
        </p:spPr>
        <p:txBody>
          <a:bodyPr anchor="ctr"/>
          <a:lstStyle>
            <a:lvl1pPr algn="l">
              <a:defRPr sz="3149"/>
            </a:lvl1pPr>
          </a:lstStyle>
          <a:p>
            <a:r>
              <a:rPr lang="en-US" smtClean="0"/>
              <a:t>Click to edit Master title style</a:t>
            </a:r>
            <a:endParaRPr lang="en-US" dirty="0"/>
          </a:p>
        </p:txBody>
      </p:sp>
      <p:sp>
        <p:nvSpPr>
          <p:cNvPr id="12" name="Text Placeholder 3"/>
          <p:cNvSpPr>
            <a:spLocks noGrp="1"/>
          </p:cNvSpPr>
          <p:nvPr>
            <p:ph type="body" sz="half" idx="13"/>
          </p:nvPr>
        </p:nvSpPr>
        <p:spPr>
          <a:xfrm>
            <a:off x="962450" y="9212330"/>
            <a:ext cx="7080888" cy="1166560"/>
          </a:xfrm>
        </p:spPr>
        <p:txBody>
          <a:bodyPr anchor="t">
            <a:normAutofit/>
          </a:bodyPr>
          <a:lstStyle>
            <a:lvl1pPr marL="0" indent="0">
              <a:buNone/>
              <a:defRPr sz="1378"/>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4" name="Text Placeholder 3"/>
          <p:cNvSpPr>
            <a:spLocks noGrp="1"/>
          </p:cNvSpPr>
          <p:nvPr>
            <p:ph type="body" sz="half" idx="2"/>
          </p:nvPr>
        </p:nvSpPr>
        <p:spPr>
          <a:xfrm>
            <a:off x="674965" y="10957352"/>
            <a:ext cx="7655859" cy="2155631"/>
          </a:xfrm>
        </p:spPr>
        <p:txBody>
          <a:bodyPr anchor="ctr">
            <a:normAutofit/>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584970" y="995938"/>
            <a:ext cx="4754339" cy="958369"/>
          </a:xfrm>
        </p:spPr>
        <p:txBody>
          <a:bodyPr/>
          <a:lstStyle/>
          <a:p>
            <a:endParaRPr lang="en-US" dirty="0"/>
          </a:p>
        </p:txBody>
      </p:sp>
      <p:sp>
        <p:nvSpPr>
          <p:cNvPr id="7" name="Slide Number Placeholder 6"/>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
        <p:nvSpPr>
          <p:cNvPr id="13" name="TextBox 12"/>
          <p:cNvSpPr txBox="1"/>
          <p:nvPr/>
        </p:nvSpPr>
        <p:spPr>
          <a:xfrm>
            <a:off x="227801" y="2120078"/>
            <a:ext cx="449977" cy="1534902"/>
          </a:xfrm>
          <a:prstGeom prst="rect">
            <a:avLst/>
          </a:prstGeom>
        </p:spPr>
        <p:txBody>
          <a:bodyPr vert="horz" lIns="89995" tIns="44998" rIns="89995" bIns="4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874" dirty="0">
                <a:solidFill>
                  <a:schemeClr val="tx1"/>
                </a:solidFill>
                <a:effectLst/>
              </a:rPr>
              <a:t>“</a:t>
            </a:r>
          </a:p>
        </p:txBody>
      </p:sp>
      <p:sp>
        <p:nvSpPr>
          <p:cNvPr id="14" name="TextBox 13"/>
          <p:cNvSpPr txBox="1"/>
          <p:nvPr/>
        </p:nvSpPr>
        <p:spPr>
          <a:xfrm>
            <a:off x="8018026" y="7930292"/>
            <a:ext cx="449977" cy="1534902"/>
          </a:xfrm>
          <a:prstGeom prst="rect">
            <a:avLst/>
          </a:prstGeom>
        </p:spPr>
        <p:txBody>
          <a:bodyPr vert="horz" lIns="89995" tIns="44998" rIns="89995" bIns="4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874" dirty="0">
                <a:solidFill>
                  <a:schemeClr val="tx1"/>
                </a:solidFill>
                <a:effectLst/>
              </a:rPr>
              <a:t>”</a:t>
            </a:r>
          </a:p>
        </p:txBody>
      </p:sp>
    </p:spTree>
    <p:extLst>
      <p:ext uri="{BB962C8B-B14F-4D97-AF65-F5344CB8AC3E}">
        <p14:creationId xmlns:p14="http://schemas.microsoft.com/office/powerpoint/2010/main" val="247205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674965" y="2952084"/>
            <a:ext cx="7651952" cy="6592986"/>
          </a:xfrm>
        </p:spPr>
        <p:txBody>
          <a:bodyPr anchor="b"/>
          <a:lstStyle>
            <a:lvl1pPr algn="l">
              <a:defRPr sz="3149"/>
            </a:lvl1pPr>
          </a:lstStyle>
          <a:p>
            <a:r>
              <a:rPr lang="en-US" smtClean="0"/>
              <a:t>Click to edit Master title style</a:t>
            </a:r>
            <a:endParaRPr lang="en-US" dirty="0"/>
          </a:p>
        </p:txBody>
      </p:sp>
      <p:sp>
        <p:nvSpPr>
          <p:cNvPr id="4" name="Text Placeholder 3"/>
          <p:cNvSpPr>
            <a:spLocks noGrp="1"/>
          </p:cNvSpPr>
          <p:nvPr>
            <p:ph type="body" sz="half" idx="2"/>
          </p:nvPr>
        </p:nvSpPr>
        <p:spPr>
          <a:xfrm>
            <a:off x="674958" y="9575986"/>
            <a:ext cx="7650796" cy="2624467"/>
          </a:xfrm>
        </p:spPr>
        <p:txBody>
          <a:bodyPr anchor="t"/>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a:xfrm>
            <a:off x="5474301" y="994484"/>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a:xfrm>
            <a:off x="584970" y="994484"/>
            <a:ext cx="4754339" cy="958369"/>
          </a:xfrm>
        </p:spPr>
        <p:txBody>
          <a:bodyPr/>
          <a:lstStyle/>
          <a:p>
            <a:endParaRPr lang="en-US" dirty="0"/>
          </a:p>
        </p:txBody>
      </p:sp>
      <p:sp>
        <p:nvSpPr>
          <p:cNvPr id="7" name="Slide Number Placeholder 6"/>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457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37392" y="2000075"/>
            <a:ext cx="6277177" cy="3422349"/>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84971" y="5779950"/>
            <a:ext cx="2519871" cy="1620322"/>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8" name="Text Placeholder 3"/>
          <p:cNvSpPr>
            <a:spLocks noGrp="1"/>
          </p:cNvSpPr>
          <p:nvPr>
            <p:ph type="body" sz="half" idx="15"/>
          </p:nvPr>
        </p:nvSpPr>
        <p:spPr>
          <a:xfrm>
            <a:off x="584970" y="7623810"/>
            <a:ext cx="2519871" cy="881680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9" name="Text Placeholder 4"/>
          <p:cNvSpPr>
            <a:spLocks noGrp="1"/>
          </p:cNvSpPr>
          <p:nvPr>
            <p:ph type="body" sz="quarter" idx="3"/>
          </p:nvPr>
        </p:nvSpPr>
        <p:spPr>
          <a:xfrm>
            <a:off x="3250066" y="5777990"/>
            <a:ext cx="2519871" cy="1644507"/>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10" name="Text Placeholder 3"/>
          <p:cNvSpPr>
            <a:spLocks noGrp="1"/>
          </p:cNvSpPr>
          <p:nvPr>
            <p:ph type="body" sz="half" idx="16"/>
          </p:nvPr>
        </p:nvSpPr>
        <p:spPr>
          <a:xfrm>
            <a:off x="3248633" y="7622507"/>
            <a:ext cx="2519871" cy="8818099"/>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11" name="Text Placeholder 4"/>
          <p:cNvSpPr>
            <a:spLocks noGrp="1"/>
          </p:cNvSpPr>
          <p:nvPr>
            <p:ph type="body" sz="quarter" idx="13"/>
          </p:nvPr>
        </p:nvSpPr>
        <p:spPr>
          <a:xfrm>
            <a:off x="5894696" y="5755766"/>
            <a:ext cx="2519871" cy="1644507"/>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12" name="Text Placeholder 3"/>
          <p:cNvSpPr>
            <a:spLocks noGrp="1"/>
          </p:cNvSpPr>
          <p:nvPr>
            <p:ph type="body" sz="half" idx="17"/>
          </p:nvPr>
        </p:nvSpPr>
        <p:spPr>
          <a:xfrm>
            <a:off x="5894697" y="7623810"/>
            <a:ext cx="2519871" cy="881680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446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37392" y="2000074"/>
            <a:ext cx="6281158" cy="3400125"/>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84970" y="10796567"/>
            <a:ext cx="2519871" cy="1792100"/>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20" name="Picture Placeholder 2"/>
          <p:cNvSpPr>
            <a:spLocks noGrp="1" noChangeAspect="1"/>
          </p:cNvSpPr>
          <p:nvPr>
            <p:ph type="pic" idx="15"/>
          </p:nvPr>
        </p:nvSpPr>
        <p:spPr>
          <a:xfrm>
            <a:off x="584970" y="6120225"/>
            <a:ext cx="2519871" cy="3956314"/>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575"/>
            </a:lvl1pPr>
            <a:lvl2pPr marL="449976" indent="0">
              <a:buNone/>
              <a:defRPr sz="1575"/>
            </a:lvl2pPr>
            <a:lvl3pPr marL="899952" indent="0">
              <a:buNone/>
              <a:defRPr sz="1575"/>
            </a:lvl3pPr>
            <a:lvl4pPr marL="1349929" indent="0">
              <a:buNone/>
              <a:defRPr sz="1575"/>
            </a:lvl4pPr>
            <a:lvl5pPr marL="1799905" indent="0">
              <a:buNone/>
              <a:defRPr sz="1575"/>
            </a:lvl5pPr>
            <a:lvl6pPr marL="2249881" indent="0">
              <a:buNone/>
              <a:defRPr sz="1575"/>
            </a:lvl6pPr>
            <a:lvl7pPr marL="2699857" indent="0">
              <a:buNone/>
              <a:defRPr sz="1575"/>
            </a:lvl7pPr>
            <a:lvl8pPr marL="3149834" indent="0">
              <a:buNone/>
              <a:defRPr sz="1575"/>
            </a:lvl8pPr>
            <a:lvl9pPr marL="3599810" indent="0">
              <a:buNone/>
              <a:defRPr sz="1575"/>
            </a:lvl9pPr>
          </a:lstStyle>
          <a:p>
            <a:r>
              <a:rPr lang="en-US" smtClean="0"/>
              <a:t>Click icon to add picture</a:t>
            </a:r>
            <a:endParaRPr lang="en-US" dirty="0"/>
          </a:p>
        </p:txBody>
      </p:sp>
      <p:sp>
        <p:nvSpPr>
          <p:cNvPr id="21" name="Text Placeholder 3"/>
          <p:cNvSpPr>
            <a:spLocks noGrp="1"/>
          </p:cNvSpPr>
          <p:nvPr>
            <p:ph type="body" sz="half" idx="18"/>
          </p:nvPr>
        </p:nvSpPr>
        <p:spPr>
          <a:xfrm>
            <a:off x="584970" y="12588662"/>
            <a:ext cx="2519871" cy="385194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22" name="Text Placeholder 4"/>
          <p:cNvSpPr>
            <a:spLocks noGrp="1"/>
          </p:cNvSpPr>
          <p:nvPr>
            <p:ph type="body" sz="quarter" idx="3"/>
          </p:nvPr>
        </p:nvSpPr>
        <p:spPr>
          <a:xfrm>
            <a:off x="3239866" y="10796567"/>
            <a:ext cx="2519871" cy="1792100"/>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23" name="Picture Placeholder 2"/>
          <p:cNvSpPr>
            <a:spLocks noGrp="1" noChangeAspect="1"/>
          </p:cNvSpPr>
          <p:nvPr>
            <p:ph type="pic" idx="21"/>
          </p:nvPr>
        </p:nvSpPr>
        <p:spPr>
          <a:xfrm>
            <a:off x="3239865" y="6120226"/>
            <a:ext cx="2519871" cy="396303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575"/>
            </a:lvl1pPr>
            <a:lvl2pPr marL="449976" indent="0">
              <a:buNone/>
              <a:defRPr sz="1575"/>
            </a:lvl2pPr>
            <a:lvl3pPr marL="899952" indent="0">
              <a:buNone/>
              <a:defRPr sz="1575"/>
            </a:lvl3pPr>
            <a:lvl4pPr marL="1349929" indent="0">
              <a:buNone/>
              <a:defRPr sz="1575"/>
            </a:lvl4pPr>
            <a:lvl5pPr marL="1799905" indent="0">
              <a:buNone/>
              <a:defRPr sz="1575"/>
            </a:lvl5pPr>
            <a:lvl6pPr marL="2249881" indent="0">
              <a:buNone/>
              <a:defRPr sz="1575"/>
            </a:lvl6pPr>
            <a:lvl7pPr marL="2699857" indent="0">
              <a:buNone/>
              <a:defRPr sz="1575"/>
            </a:lvl7pPr>
            <a:lvl8pPr marL="3149834" indent="0">
              <a:buNone/>
              <a:defRPr sz="1575"/>
            </a:lvl8pPr>
            <a:lvl9pPr marL="3599810" indent="0">
              <a:buNone/>
              <a:defRPr sz="1575"/>
            </a:lvl9pPr>
          </a:lstStyle>
          <a:p>
            <a:r>
              <a:rPr lang="en-US" smtClean="0"/>
              <a:t>Click icon to add picture</a:t>
            </a:r>
            <a:endParaRPr lang="en-US" dirty="0"/>
          </a:p>
        </p:txBody>
      </p:sp>
      <p:sp>
        <p:nvSpPr>
          <p:cNvPr id="24" name="Text Placeholder 3"/>
          <p:cNvSpPr>
            <a:spLocks noGrp="1"/>
          </p:cNvSpPr>
          <p:nvPr>
            <p:ph type="body" sz="half" idx="19"/>
          </p:nvPr>
        </p:nvSpPr>
        <p:spPr>
          <a:xfrm>
            <a:off x="3238867" y="12588659"/>
            <a:ext cx="2519871" cy="385194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25" name="Text Placeholder 4"/>
          <p:cNvSpPr>
            <a:spLocks noGrp="1"/>
          </p:cNvSpPr>
          <p:nvPr>
            <p:ph type="body" sz="quarter" idx="13"/>
          </p:nvPr>
        </p:nvSpPr>
        <p:spPr>
          <a:xfrm>
            <a:off x="5898678" y="10796567"/>
            <a:ext cx="2519871" cy="1792100"/>
          </a:xfrm>
        </p:spPr>
        <p:txBody>
          <a:bodyPr anchor="b">
            <a:noAutofit/>
          </a:bodyPr>
          <a:lstStyle>
            <a:lvl1pPr marL="0" indent="0">
              <a:buNone/>
              <a:defRPr sz="2362"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26" name="Picture Placeholder 2"/>
          <p:cNvSpPr>
            <a:spLocks noGrp="1" noChangeAspect="1"/>
          </p:cNvSpPr>
          <p:nvPr>
            <p:ph type="pic" idx="22"/>
          </p:nvPr>
        </p:nvSpPr>
        <p:spPr>
          <a:xfrm>
            <a:off x="5898677" y="6120229"/>
            <a:ext cx="2519871" cy="396056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575"/>
            </a:lvl1pPr>
            <a:lvl2pPr marL="449976" indent="0">
              <a:buNone/>
              <a:defRPr sz="1575"/>
            </a:lvl2pPr>
            <a:lvl3pPr marL="899952" indent="0">
              <a:buNone/>
              <a:defRPr sz="1575"/>
            </a:lvl3pPr>
            <a:lvl4pPr marL="1349929" indent="0">
              <a:buNone/>
              <a:defRPr sz="1575"/>
            </a:lvl4pPr>
            <a:lvl5pPr marL="1799905" indent="0">
              <a:buNone/>
              <a:defRPr sz="1575"/>
            </a:lvl5pPr>
            <a:lvl6pPr marL="2249881" indent="0">
              <a:buNone/>
              <a:defRPr sz="1575"/>
            </a:lvl6pPr>
            <a:lvl7pPr marL="2699857" indent="0">
              <a:buNone/>
              <a:defRPr sz="1575"/>
            </a:lvl7pPr>
            <a:lvl8pPr marL="3149834" indent="0">
              <a:buNone/>
              <a:defRPr sz="1575"/>
            </a:lvl8pPr>
            <a:lvl9pPr marL="3599810" indent="0">
              <a:buNone/>
              <a:defRPr sz="1575"/>
            </a:lvl9pPr>
          </a:lstStyle>
          <a:p>
            <a:r>
              <a:rPr lang="en-US" smtClean="0"/>
              <a:t>Click icon to add picture</a:t>
            </a:r>
            <a:endParaRPr lang="en-US" dirty="0"/>
          </a:p>
        </p:txBody>
      </p:sp>
      <p:sp>
        <p:nvSpPr>
          <p:cNvPr id="27" name="Text Placeholder 3"/>
          <p:cNvSpPr>
            <a:spLocks noGrp="1"/>
          </p:cNvSpPr>
          <p:nvPr>
            <p:ph type="body" sz="half" idx="20"/>
          </p:nvPr>
        </p:nvSpPr>
        <p:spPr>
          <a:xfrm>
            <a:off x="5898587" y="12588654"/>
            <a:ext cx="2519871" cy="3851945"/>
          </a:xfrm>
        </p:spPr>
        <p:txBody>
          <a:bodyPr anchor="t">
            <a:normAutofit/>
          </a:bodyPr>
          <a:lstStyle>
            <a:lvl1pPr marL="0" indent="0">
              <a:buNone/>
              <a:defRPr sz="1378"/>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52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4970" y="5760212"/>
            <a:ext cx="7829598" cy="106803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77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Vertical Title 1"/>
          <p:cNvSpPr>
            <a:spLocks noGrp="1"/>
          </p:cNvSpPr>
          <p:nvPr>
            <p:ph type="title" orient="vert"/>
          </p:nvPr>
        </p:nvSpPr>
        <p:spPr>
          <a:xfrm>
            <a:off x="6895896" y="1961184"/>
            <a:ext cx="1518672" cy="111517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4971" y="1958408"/>
            <a:ext cx="6178851" cy="11154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a:xfrm>
            <a:off x="584970" y="1000041"/>
            <a:ext cx="4754339" cy="958369"/>
          </a:xfrm>
        </p:spPr>
        <p:txBody>
          <a:bodyPr/>
          <a:lstStyle/>
          <a:p>
            <a:endParaRPr lang="en-US" dirty="0"/>
          </a:p>
        </p:txBody>
      </p:sp>
      <p:sp>
        <p:nvSpPr>
          <p:cNvPr id="6" name="Slide Number Placeholder 5"/>
          <p:cNvSpPr>
            <a:spLocks noGrp="1"/>
          </p:cNvSpPr>
          <p:nvPr>
            <p:ph type="sldNum" sz="quarter" idx="12"/>
          </p:nvPr>
        </p:nvSpPr>
        <p:spPr>
          <a:xfrm>
            <a:off x="7757934" y="1000041"/>
            <a:ext cx="656634"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99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2982"/>
            <a:ext cx="8999538" cy="4887681"/>
          </a:xfrm>
          <a:prstGeom prst="rect">
            <a:avLst/>
          </a:prstGeom>
        </p:spPr>
      </p:pic>
      <p:sp>
        <p:nvSpPr>
          <p:cNvPr id="2" name="Title 1"/>
          <p:cNvSpPr>
            <a:spLocks noGrp="1"/>
          </p:cNvSpPr>
          <p:nvPr>
            <p:ph type="title"/>
          </p:nvPr>
        </p:nvSpPr>
        <p:spPr>
          <a:xfrm>
            <a:off x="584970" y="1977854"/>
            <a:ext cx="7829598" cy="7354431"/>
          </a:xfrm>
        </p:spPr>
        <p:txBody>
          <a:bodyPr anchor="b">
            <a:normAutofit/>
          </a:bodyPr>
          <a:lstStyle>
            <a:lvl1pPr algn="r">
              <a:defRPr sz="3937"/>
            </a:lvl1pPr>
          </a:lstStyle>
          <a:p>
            <a:r>
              <a:rPr lang="en-US" smtClean="0"/>
              <a:t>Click to edit Master title style</a:t>
            </a:r>
            <a:endParaRPr lang="en-US" dirty="0"/>
          </a:p>
        </p:txBody>
      </p:sp>
      <p:sp>
        <p:nvSpPr>
          <p:cNvPr id="3" name="Text Placeholder 2"/>
          <p:cNvSpPr>
            <a:spLocks noGrp="1"/>
          </p:cNvSpPr>
          <p:nvPr>
            <p:ph type="body" idx="1"/>
          </p:nvPr>
        </p:nvSpPr>
        <p:spPr>
          <a:xfrm>
            <a:off x="584970" y="9558688"/>
            <a:ext cx="7829599" cy="3554288"/>
          </a:xfrm>
        </p:spPr>
        <p:txBody>
          <a:bodyPr>
            <a:normAutofit/>
          </a:bodyPr>
          <a:lstStyle>
            <a:lvl1pPr marL="0" indent="0" algn="r">
              <a:buNone/>
              <a:defRPr sz="2165">
                <a:solidFill>
                  <a:schemeClr val="tx1">
                    <a:tint val="75000"/>
                  </a:schemeClr>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474301" y="1000041"/>
            <a:ext cx="2148640" cy="958369"/>
          </a:xfrm>
        </p:spPr>
        <p:txBody>
          <a:bodyPr/>
          <a:lstStyle>
            <a:lvl1pPr algn="r">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a:xfrm>
            <a:off x="584970" y="1000041"/>
            <a:ext cx="4754339" cy="958369"/>
          </a:xfrm>
        </p:spPr>
        <p:txBody>
          <a:bodyPr/>
          <a:lstStyle/>
          <a:p>
            <a:endParaRPr lang="en-US" dirty="0"/>
          </a:p>
        </p:txBody>
      </p:sp>
      <p:sp>
        <p:nvSpPr>
          <p:cNvPr id="6" name="Slide Number Placeholder 5"/>
          <p:cNvSpPr>
            <a:spLocks noGrp="1"/>
          </p:cNvSpPr>
          <p:nvPr>
            <p:ph type="sldNum" sz="quarter" idx="12"/>
          </p:nvPr>
        </p:nvSpPr>
        <p:spPr>
          <a:xfrm>
            <a:off x="7757935" y="1000041"/>
            <a:ext cx="656633" cy="958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649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4971" y="5760212"/>
            <a:ext cx="3848797" cy="106803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8760" y="5760212"/>
            <a:ext cx="3845807" cy="106803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416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7390" y="2000074"/>
            <a:ext cx="6277178" cy="340012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8304" y="5731975"/>
            <a:ext cx="3625463" cy="2162578"/>
          </a:xfrm>
        </p:spPr>
        <p:txBody>
          <a:bodyPr anchor="b">
            <a:normAutofit/>
          </a:bodyPr>
          <a:lstStyle>
            <a:lvl1pPr marL="0" indent="0">
              <a:buNone/>
              <a:defRPr sz="2756"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4" name="Content Placeholder 3"/>
          <p:cNvSpPr>
            <a:spLocks noGrp="1"/>
          </p:cNvSpPr>
          <p:nvPr>
            <p:ph sz="half" idx="2"/>
          </p:nvPr>
        </p:nvSpPr>
        <p:spPr>
          <a:xfrm>
            <a:off x="584970" y="8222527"/>
            <a:ext cx="3848797" cy="8218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2095" y="5731975"/>
            <a:ext cx="3622473" cy="2162578"/>
          </a:xfrm>
        </p:spPr>
        <p:txBody>
          <a:bodyPr anchor="b">
            <a:normAutofit/>
          </a:bodyPr>
          <a:lstStyle>
            <a:lvl1pPr marL="0" indent="0">
              <a:buNone/>
              <a:defRPr sz="2756" b="0">
                <a:solidFill>
                  <a:schemeClr val="tx1"/>
                </a:solidFill>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smtClean="0"/>
              <a:t>Edit Master text styles</a:t>
            </a:r>
          </a:p>
        </p:txBody>
      </p:sp>
      <p:sp>
        <p:nvSpPr>
          <p:cNvPr id="6" name="Content Placeholder 5"/>
          <p:cNvSpPr>
            <a:spLocks noGrp="1"/>
          </p:cNvSpPr>
          <p:nvPr>
            <p:ph sz="quarter" idx="4"/>
          </p:nvPr>
        </p:nvSpPr>
        <p:spPr>
          <a:xfrm>
            <a:off x="4568760" y="8222527"/>
            <a:ext cx="3845807" cy="8218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81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719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1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4970" y="4000147"/>
            <a:ext cx="3037344" cy="4200155"/>
          </a:xfrm>
        </p:spPr>
        <p:txBody>
          <a:bodyPr anchor="b"/>
          <a:lstStyle>
            <a:lvl1pPr algn="l">
              <a:defRPr sz="3149"/>
            </a:lvl1pPr>
          </a:lstStyle>
          <a:p>
            <a:r>
              <a:rPr lang="en-US" smtClean="0"/>
              <a:t>Click to edit Master title style</a:t>
            </a:r>
            <a:endParaRPr lang="en-US" dirty="0"/>
          </a:p>
        </p:txBody>
      </p:sp>
      <p:sp>
        <p:nvSpPr>
          <p:cNvPr id="3" name="Content Placeholder 2"/>
          <p:cNvSpPr>
            <a:spLocks noGrp="1"/>
          </p:cNvSpPr>
          <p:nvPr>
            <p:ph idx="1"/>
          </p:nvPr>
        </p:nvSpPr>
        <p:spPr>
          <a:xfrm>
            <a:off x="3824804" y="1960072"/>
            <a:ext cx="4589764" cy="14480533"/>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4970" y="8200302"/>
            <a:ext cx="3037344" cy="8240304"/>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65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4970" y="4000147"/>
            <a:ext cx="4011339" cy="4200155"/>
          </a:xfrm>
        </p:spPr>
        <p:txBody>
          <a:bodyPr anchor="b"/>
          <a:lstStyle>
            <a:lvl1pPr algn="l">
              <a:defRPr sz="314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00466" y="1971836"/>
            <a:ext cx="3616186" cy="14468769"/>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smtClean="0"/>
              <a:t>Click icon to add picture</a:t>
            </a:r>
            <a:endParaRPr lang="en-US" dirty="0"/>
          </a:p>
        </p:txBody>
      </p:sp>
      <p:sp>
        <p:nvSpPr>
          <p:cNvPr id="4" name="Text Placeholder 3"/>
          <p:cNvSpPr>
            <a:spLocks noGrp="1"/>
          </p:cNvSpPr>
          <p:nvPr>
            <p:ph type="body" sz="half" idx="2"/>
          </p:nvPr>
        </p:nvSpPr>
        <p:spPr>
          <a:xfrm>
            <a:off x="584970" y="8200302"/>
            <a:ext cx="4011339" cy="8240304"/>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16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66452"/>
            <a:ext cx="8999538" cy="1646291"/>
          </a:xfrm>
          <a:prstGeom prst="rect">
            <a:avLst/>
          </a:prstGeom>
          <a:solidFill>
            <a:schemeClr val="bg1"/>
          </a:solidFill>
        </p:spPr>
      </p:pic>
      <p:sp>
        <p:nvSpPr>
          <p:cNvPr id="2" name="Title Placeholder 1"/>
          <p:cNvSpPr>
            <a:spLocks noGrp="1"/>
          </p:cNvSpPr>
          <p:nvPr>
            <p:ph type="title"/>
          </p:nvPr>
        </p:nvSpPr>
        <p:spPr>
          <a:xfrm>
            <a:off x="2137390" y="2006302"/>
            <a:ext cx="6277178" cy="33938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4970" y="5760212"/>
            <a:ext cx="7829598" cy="1068039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10926" y="16683952"/>
            <a:ext cx="2103642" cy="958369"/>
          </a:xfrm>
          <a:prstGeom prst="rect">
            <a:avLst/>
          </a:prstGeom>
        </p:spPr>
        <p:txBody>
          <a:bodyPr vert="horz" lIns="91440" tIns="45720" rIns="91440" bIns="45720" rtlCol="0" anchor="ctr"/>
          <a:lstStyle>
            <a:lvl1pPr algn="r">
              <a:defRPr sz="1033">
                <a:solidFill>
                  <a:schemeClr val="tx1">
                    <a:tint val="75000"/>
                  </a:schemeClr>
                </a:solidFill>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3"/>
          </p:nvPr>
        </p:nvSpPr>
        <p:spPr>
          <a:xfrm>
            <a:off x="584970" y="16682626"/>
            <a:ext cx="5590963" cy="958369"/>
          </a:xfrm>
          <a:prstGeom prst="rect">
            <a:avLst/>
          </a:prstGeom>
        </p:spPr>
        <p:txBody>
          <a:bodyPr vert="horz" lIns="91440" tIns="45720" rIns="91440" bIns="45720" rtlCol="0" anchor="ctr"/>
          <a:lstStyle>
            <a:lvl1pPr algn="l">
              <a:defRPr sz="10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68418" y="1000041"/>
            <a:ext cx="1946150" cy="958369"/>
          </a:xfrm>
          <a:prstGeom prst="rect">
            <a:avLst/>
          </a:prstGeom>
        </p:spPr>
        <p:txBody>
          <a:bodyPr vert="horz" lIns="91440" tIns="45720" rIns="91440" bIns="45720" rtlCol="0" anchor="ctr"/>
          <a:lstStyle>
            <a:lvl1pPr algn="r">
              <a:defRPr sz="1033">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33542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899952" rtl="0" eaLnBrk="1" latinLnBrk="0" hangingPunct="1">
        <a:lnSpc>
          <a:spcPct val="90000"/>
        </a:lnSpc>
        <a:spcBef>
          <a:spcPct val="0"/>
        </a:spcBef>
        <a:buNone/>
        <a:defRPr sz="3937" kern="1200" cap="all" baseline="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165"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it.ly/FormcetakulangKSM"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0120" y="166359"/>
            <a:ext cx="7747584" cy="136960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2400" b="1" dirty="0">
                <a:ln/>
                <a:latin typeface="Arial" panose="020B0604020202020204" pitchFamily="34" charset="0"/>
                <a:cs typeface="Arial" panose="020B0604020202020204" pitchFamily="34" charset="0"/>
              </a:rPr>
              <a:t>Lembar Informasi </a:t>
            </a:r>
            <a:r>
              <a:rPr lang="id-ID" sz="2400" b="1" dirty="0" smtClean="0">
                <a:ln/>
                <a:latin typeface="Arial" panose="020B0604020202020204" pitchFamily="34" charset="0"/>
                <a:cs typeface="Arial" panose="020B0604020202020204" pitchFamily="34" charset="0"/>
              </a:rPr>
              <a:t>Aturan</a:t>
            </a:r>
          </a:p>
          <a:p>
            <a:pPr algn="r"/>
            <a:endParaRPr lang="id-ID" sz="1050" b="1" dirty="0">
              <a:ln/>
              <a:latin typeface="Arial" panose="020B0604020202020204" pitchFamily="34" charset="0"/>
              <a:cs typeface="Arial" panose="020B0604020202020204" pitchFamily="34" charset="0"/>
            </a:endParaRPr>
          </a:p>
          <a:p>
            <a:pPr algn="r"/>
            <a:r>
              <a:rPr lang="id-ID" sz="1400" b="1" dirty="0">
                <a:ln/>
                <a:solidFill>
                  <a:schemeClr val="accent3"/>
                </a:solidFill>
                <a:latin typeface="Arial" panose="020B0604020202020204" pitchFamily="34" charset="0"/>
                <a:cs typeface="Arial" panose="020B0604020202020204" pitchFamily="34" charset="0"/>
              </a:rPr>
              <a:t>Direktorat Administrasi Pendidikan </a:t>
            </a:r>
            <a:r>
              <a:rPr lang="id-ID" sz="1400" b="1" dirty="0" smtClean="0">
                <a:ln/>
                <a:solidFill>
                  <a:schemeClr val="accent3"/>
                </a:solidFill>
                <a:latin typeface="Arial" panose="020B0604020202020204" pitchFamily="34" charset="0"/>
                <a:cs typeface="Arial" panose="020B0604020202020204" pitchFamily="34" charset="0"/>
              </a:rPr>
              <a:t>danPenerimaan </a:t>
            </a:r>
            <a:r>
              <a:rPr lang="id-ID" sz="1400" b="1" dirty="0">
                <a:ln/>
                <a:solidFill>
                  <a:schemeClr val="accent3"/>
                </a:solidFill>
                <a:latin typeface="Arial" panose="020B0604020202020204" pitchFamily="34" charset="0"/>
                <a:cs typeface="Arial" panose="020B0604020202020204" pitchFamily="34" charset="0"/>
              </a:rPr>
              <a:t>Mahasiswa Baru</a:t>
            </a:r>
          </a:p>
          <a:p>
            <a:pPr algn="r"/>
            <a:endParaRPr lang="id-ID" sz="1050" b="1" i="1" dirty="0" smtClean="0">
              <a:ln/>
              <a:latin typeface="Arial" panose="020B0604020202020204" pitchFamily="34" charset="0"/>
              <a:cs typeface="Arial" panose="020B0604020202020204" pitchFamily="34" charset="0"/>
            </a:endParaRPr>
          </a:p>
          <a:p>
            <a:pPr algn="r"/>
            <a:r>
              <a:rPr lang="id-ID" sz="1200" b="1" i="1" dirty="0" smtClean="0">
                <a:ln/>
                <a:latin typeface="Arial" panose="020B0604020202020204" pitchFamily="34" charset="0"/>
                <a:cs typeface="Arial" panose="020B0604020202020204" pitchFamily="34" charset="0"/>
              </a:rPr>
              <a:t>Edisi 02-April </a:t>
            </a:r>
            <a:r>
              <a:rPr lang="id-ID" sz="1200" b="1" i="1" dirty="0">
                <a:ln/>
                <a:latin typeface="Arial" panose="020B0604020202020204" pitchFamily="34" charset="0"/>
                <a:cs typeface="Arial" panose="020B0604020202020204" pitchFamily="34" charset="0"/>
              </a:rPr>
              <a:t>2018</a:t>
            </a:r>
          </a:p>
          <a:p>
            <a:pPr algn="r"/>
            <a:r>
              <a:rPr lang="id-ID" sz="1200" b="1" i="1" dirty="0">
                <a:ln/>
                <a:latin typeface="Arial" panose="020B0604020202020204" pitchFamily="34" charset="0"/>
                <a:cs typeface="Arial" panose="020B0604020202020204" pitchFamily="34" charset="0"/>
              </a:rPr>
              <a:t>Untuk mahasiswa, Dosen dan Tenaga Kependidikan Bagian Akademik</a:t>
            </a:r>
            <a:endParaRPr lang="en-US" sz="1200" b="1" i="1" dirty="0">
              <a:ln/>
              <a:latin typeface="Arial" panose="020B0604020202020204" pitchFamily="34" charset="0"/>
              <a:cs typeface="Arial" panose="020B0604020202020204" pitchFamily="34" charset="0"/>
            </a:endParaRPr>
          </a:p>
        </p:txBody>
      </p:sp>
      <p:cxnSp>
        <p:nvCxnSpPr>
          <p:cNvPr id="15" name="Straight Connector 14"/>
          <p:cNvCxnSpPr/>
          <p:nvPr/>
        </p:nvCxnSpPr>
        <p:spPr>
          <a:xfrm>
            <a:off x="0" y="1535965"/>
            <a:ext cx="899953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9254" y="2227175"/>
            <a:ext cx="4434323"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id-ID" sz="2000" b="1" dirty="0" smtClean="0">
                <a:ln/>
                <a:latin typeface="Arial" panose="020B0604020202020204" pitchFamily="34" charset="0"/>
                <a:cs typeface="Arial" panose="020B0604020202020204" pitchFamily="34" charset="0"/>
              </a:rPr>
              <a:t>Pengantar </a:t>
            </a:r>
            <a:endParaRPr lang="en-US" sz="2000" b="1" dirty="0">
              <a:ln/>
              <a:latin typeface="Arial" panose="020B0604020202020204" pitchFamily="34" charset="0"/>
              <a:cs typeface="Arial" panose="020B0604020202020204" pitchFamily="34" charset="0"/>
            </a:endParaRPr>
          </a:p>
        </p:txBody>
      </p:sp>
      <p:sp>
        <p:nvSpPr>
          <p:cNvPr id="17" name="Rectangle 16"/>
          <p:cNvSpPr/>
          <p:nvPr/>
        </p:nvSpPr>
        <p:spPr>
          <a:xfrm>
            <a:off x="4490726" y="2341475"/>
            <a:ext cx="436289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endParaRPr lang="id-ID" sz="12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  </a:t>
            </a:r>
            <a:endParaRPr lang="en-US" sz="1200" dirty="0">
              <a:ln/>
              <a:latin typeface="Arial" panose="020B0604020202020204" pitchFamily="34" charset="0"/>
              <a:cs typeface="Arial" panose="020B0604020202020204" pitchFamily="34" charset="0"/>
            </a:endParaRPr>
          </a:p>
        </p:txBody>
      </p:sp>
      <p:sp>
        <p:nvSpPr>
          <p:cNvPr id="18" name="Rectangle 17"/>
          <p:cNvSpPr/>
          <p:nvPr/>
        </p:nvSpPr>
        <p:spPr>
          <a:xfrm>
            <a:off x="89254" y="2728457"/>
            <a:ext cx="8788176" cy="546303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id-ID" sz="1200" dirty="0">
                <a:ln/>
                <a:latin typeface="Arial" panose="020B0604020202020204" pitchFamily="34" charset="0"/>
                <a:cs typeface="Arial" panose="020B0604020202020204" pitchFamily="34" charset="0"/>
              </a:rPr>
              <a:t>Lembar informasi </a:t>
            </a:r>
            <a:r>
              <a:rPr lang="id-ID" sz="1200" dirty="0" smtClean="0">
                <a:ln/>
                <a:latin typeface="Arial" panose="020B0604020202020204" pitchFamily="34" charset="0"/>
                <a:cs typeface="Arial" panose="020B0604020202020204" pitchFamily="34" charset="0"/>
              </a:rPr>
              <a:t>Aturan dikeluarkan </a:t>
            </a:r>
            <a:r>
              <a:rPr lang="id-ID" sz="1200" dirty="0">
                <a:ln/>
                <a:latin typeface="Arial" panose="020B0604020202020204" pitchFamily="34" charset="0"/>
                <a:cs typeface="Arial" panose="020B0604020202020204" pitchFamily="34" charset="0"/>
              </a:rPr>
              <a:t>oleh Direktorat Administrasi Pendidikan dan Penerimaan Mahasiswa Baru (Dit APPMB)-IPB dengan tujuan untuk menginternalisasi aturan administrasi pendidikan yang sudah tercantum dalam Buku Panduan Pendidikan Program Sarjana IPB. </a:t>
            </a:r>
          </a:p>
          <a:p>
            <a:pPr algn="just"/>
            <a:endParaRPr lang="id-ID" sz="1200" b="1" dirty="0">
              <a:ln/>
              <a:latin typeface="Arial" panose="020B0604020202020204" pitchFamily="34" charset="0"/>
              <a:cs typeface="Arial" panose="020B0604020202020204" pitchFamily="34" charset="0"/>
            </a:endParaRPr>
          </a:p>
          <a:p>
            <a:pPr algn="just"/>
            <a:r>
              <a:rPr lang="id-ID" sz="1200" dirty="0" smtClean="0">
                <a:ln/>
                <a:latin typeface="Arial" panose="020B0604020202020204" pitchFamily="34" charset="0"/>
                <a:cs typeface="Arial" panose="020B0604020202020204" pitchFamily="34" charset="0"/>
              </a:rPr>
              <a:t>Registsrasi Ulang melalui </a:t>
            </a:r>
            <a:r>
              <a:rPr lang="id-ID" sz="1200" b="1" dirty="0" smtClean="0">
                <a:ln/>
                <a:latin typeface="Arial" panose="020B0604020202020204" pitchFamily="34" charset="0"/>
                <a:cs typeface="Arial" panose="020B0604020202020204" pitchFamily="34" charset="0"/>
              </a:rPr>
              <a:t>Pengisian </a:t>
            </a:r>
            <a:r>
              <a:rPr lang="id-ID" sz="1200" b="1" dirty="0">
                <a:ln/>
                <a:latin typeface="Arial" panose="020B0604020202020204" pitchFamily="34" charset="0"/>
                <a:cs typeface="Arial" panose="020B0604020202020204" pitchFamily="34" charset="0"/>
              </a:rPr>
              <a:t>KRS </a:t>
            </a:r>
            <a:r>
              <a:rPr lang="id-ID" sz="1200" b="1" i="1" dirty="0" smtClean="0">
                <a:ln/>
                <a:latin typeface="Arial" panose="020B0604020202020204" pitchFamily="34" charset="0"/>
                <a:cs typeface="Arial" panose="020B0604020202020204" pitchFamily="34" charset="0"/>
              </a:rPr>
              <a:t>Online</a:t>
            </a:r>
            <a:r>
              <a:rPr lang="id-ID" sz="1200" b="1" dirty="0" smtClean="0">
                <a:ln/>
                <a:latin typeface="Arial" panose="020B0604020202020204" pitchFamily="34" charset="0"/>
                <a:cs typeface="Arial" panose="020B0604020202020204" pitchFamily="34" charset="0"/>
              </a:rPr>
              <a:t> </a:t>
            </a:r>
            <a:r>
              <a:rPr lang="id-ID" sz="1200" dirty="0" smtClean="0">
                <a:ln/>
                <a:latin typeface="Arial" panose="020B0604020202020204" pitchFamily="34" charset="0"/>
                <a:cs typeface="Arial" panose="020B0604020202020204" pitchFamily="34" charset="0"/>
              </a:rPr>
              <a:t>merupakan</a:t>
            </a:r>
            <a:r>
              <a:rPr lang="id-ID" sz="1200" b="1" dirty="0" smtClean="0">
                <a:ln/>
                <a:latin typeface="Arial" panose="020B0604020202020204" pitchFamily="34" charset="0"/>
                <a:cs typeface="Arial" panose="020B0604020202020204" pitchFamily="34" charset="0"/>
              </a:rPr>
              <a:t> k</a:t>
            </a:r>
            <a:r>
              <a:rPr lang="id-ID" sz="1200" dirty="0" smtClean="0">
                <a:ln/>
                <a:latin typeface="Arial" panose="020B0604020202020204" pitchFamily="34" charset="0"/>
                <a:cs typeface="Arial" panose="020B0604020202020204" pitchFamily="34" charset="0"/>
              </a:rPr>
              <a:t>ewajiban bagi mahasiswa program multistrata  dan berlaku bagi </a:t>
            </a:r>
            <a:r>
              <a:rPr lang="id-ID" sz="1200" dirty="0">
                <a:ln/>
                <a:latin typeface="Arial" panose="020B0604020202020204" pitchFamily="34" charset="0"/>
                <a:cs typeface="Arial" panose="020B0604020202020204" pitchFamily="34" charset="0"/>
              </a:rPr>
              <a:t>seluruh mahasiswa yang belum memperoleh Surat Keterangan Lulus (SKL) dari Fakultas. </a:t>
            </a:r>
          </a:p>
          <a:p>
            <a:pPr algn="just"/>
            <a:endParaRPr lang="id-ID" sz="12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Rangkaian kegiatan registrasi ulang/Pengisian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dimulai sejak masa perwalian. Setiap mahasiswa wajib berkonsultasi dengan Pembimbing Akademik (PA) masing-masing mengenai rencana studi pada semester yang akan di masukinya. </a:t>
            </a:r>
          </a:p>
          <a:p>
            <a:pPr algn="just"/>
            <a:endParaRPr lang="id-ID" sz="6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Mulai Semester Ganjil 2018/2019 Pengisian Form Perwalian dilakukan secara online pada simak.ipb.ac.id. Pengisian Form Perwalian </a:t>
            </a:r>
            <a:r>
              <a:rPr lang="id-ID" sz="1200" dirty="0" smtClean="0">
                <a:ln/>
                <a:latin typeface="Arial" panose="020B0604020202020204" pitchFamily="34" charset="0"/>
                <a:cs typeface="Arial" panose="020B0604020202020204" pitchFamily="34" charset="0"/>
              </a:rPr>
              <a:t>di peruntukan bagi mahasiswa Semester 3 dan dilakukan </a:t>
            </a:r>
            <a:r>
              <a:rPr lang="id-ID" sz="1200" dirty="0">
                <a:ln/>
                <a:latin typeface="Arial" panose="020B0604020202020204" pitchFamily="34" charset="0"/>
                <a:cs typeface="Arial" panose="020B0604020202020204" pitchFamily="34" charset="0"/>
              </a:rPr>
              <a:t>selambat-lambatnya 2 minggu sebelum masa 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Form Perwalian wajib </a:t>
            </a:r>
            <a:r>
              <a:rPr lang="id-ID" sz="1200" dirty="0" smtClean="0">
                <a:ln/>
                <a:latin typeface="Arial" panose="020B0604020202020204" pitchFamily="34" charset="0"/>
                <a:cs typeface="Arial" panose="020B0604020202020204" pitchFamily="34" charset="0"/>
              </a:rPr>
              <a:t> di cetak dan di </a:t>
            </a:r>
            <a:r>
              <a:rPr lang="id-ID" sz="1200" dirty="0">
                <a:ln/>
                <a:latin typeface="Arial" panose="020B0604020202020204" pitchFamily="34" charset="0"/>
                <a:cs typeface="Arial" panose="020B0604020202020204" pitchFamily="34" charset="0"/>
              </a:rPr>
              <a:t>tanda tangani oleh </a:t>
            </a:r>
            <a:r>
              <a:rPr lang="id-ID" sz="1200" dirty="0" smtClean="0">
                <a:ln/>
                <a:latin typeface="Arial" panose="020B0604020202020204" pitchFamily="34" charset="0"/>
                <a:cs typeface="Arial" panose="020B0604020202020204" pitchFamily="34" charset="0"/>
              </a:rPr>
              <a:t>PA. Selanjutnya </a:t>
            </a:r>
            <a:r>
              <a:rPr lang="id-ID" sz="1200" dirty="0">
                <a:ln/>
                <a:latin typeface="Arial" panose="020B0604020202020204" pitchFamily="34" charset="0"/>
                <a:cs typeface="Arial" panose="020B0604020202020204" pitchFamily="34" charset="0"/>
              </a:rPr>
              <a:t>mahasiswa harus melakukan 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melalui simak.ipb.ac.id sesuai dengan tanggal yang telah ditetapkan pada Kalender Pendidikan IPB. KRS yang telah diisi wajib di </a:t>
            </a:r>
            <a:r>
              <a:rPr lang="id-ID" sz="1200" i="1" dirty="0">
                <a:ln/>
                <a:latin typeface="Arial" panose="020B0604020202020204" pitchFamily="34" charset="0"/>
                <a:cs typeface="Arial" panose="020B0604020202020204" pitchFamily="34" charset="0"/>
              </a:rPr>
              <a:t>print ou</a:t>
            </a:r>
            <a:r>
              <a:rPr lang="id-ID" sz="1200" dirty="0">
                <a:ln/>
                <a:latin typeface="Arial" panose="020B0604020202020204" pitchFamily="34" charset="0"/>
                <a:cs typeface="Arial" panose="020B0604020202020204" pitchFamily="34" charset="0"/>
              </a:rPr>
              <a:t>t dan ditandatangani oleh PA. PA berhak menolak menandatanganinya jika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tidak sesuai dengan rencana studi yang tercantum pada form perwalian.</a:t>
            </a:r>
          </a:p>
          <a:p>
            <a:pPr algn="just"/>
            <a:endParaRPr lang="id-ID" sz="10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Dit APPMB berhak menolak keluhan/aduan dari mahasiswa terkait KRS online jika mahasiswa tidak membawa </a:t>
            </a:r>
            <a:r>
              <a:rPr lang="id-ID" sz="1200" i="1" dirty="0">
                <a:ln/>
                <a:latin typeface="Arial" panose="020B0604020202020204" pitchFamily="34" charset="0"/>
                <a:cs typeface="Arial" panose="020B0604020202020204" pitchFamily="34" charset="0"/>
              </a:rPr>
              <a:t>print out </a:t>
            </a:r>
            <a:r>
              <a:rPr lang="id-ID" sz="1200" dirty="0">
                <a:ln/>
                <a:latin typeface="Arial" panose="020B0604020202020204" pitchFamily="34" charset="0"/>
                <a:cs typeface="Arial" panose="020B0604020202020204" pitchFamily="34" charset="0"/>
              </a:rPr>
              <a:t>KRS online yang telah ditandatangani oleh PA. Perubahan isi KRS HANYA dapat dilakukan pada masa pengisian KRS Perubahan (KRS B). </a:t>
            </a:r>
            <a:r>
              <a:rPr lang="id-ID" sz="1200" i="1" dirty="0" smtClean="0">
                <a:ln/>
                <a:latin typeface="Arial" panose="020B0604020202020204" pitchFamily="34" charset="0"/>
                <a:cs typeface="Arial" panose="020B0604020202020204" pitchFamily="34" charset="0"/>
              </a:rPr>
              <a:t>Print </a:t>
            </a:r>
            <a:r>
              <a:rPr lang="id-ID" sz="1200" i="1" dirty="0">
                <a:ln/>
                <a:latin typeface="Arial" panose="020B0604020202020204" pitchFamily="34" charset="0"/>
                <a:cs typeface="Arial" panose="020B0604020202020204" pitchFamily="34" charset="0"/>
              </a:rPr>
              <a:t>out </a:t>
            </a:r>
            <a:r>
              <a:rPr lang="id-ID" sz="1200" dirty="0">
                <a:ln/>
                <a:latin typeface="Arial" panose="020B0604020202020204" pitchFamily="34" charset="0"/>
                <a:cs typeface="Arial" panose="020B0604020202020204" pitchFamily="34" charset="0"/>
              </a:rPr>
              <a:t>KRS tercantum besarnya tagihan </a:t>
            </a:r>
            <a:r>
              <a:rPr lang="id-ID" sz="1200" dirty="0" smtClean="0">
                <a:ln/>
                <a:latin typeface="Arial" panose="020B0604020202020204" pitchFamily="34" charset="0"/>
                <a:cs typeface="Arial" panose="020B0604020202020204" pitchFamily="34" charset="0"/>
              </a:rPr>
              <a:t>UKT </a:t>
            </a:r>
            <a:r>
              <a:rPr lang="id-ID" sz="1200" dirty="0">
                <a:ln/>
                <a:latin typeface="Arial" panose="020B0604020202020204" pitchFamily="34" charset="0"/>
                <a:cs typeface="Arial" panose="020B0604020202020204" pitchFamily="34" charset="0"/>
              </a:rPr>
              <a:t>yang sudah dibayarkan dan tanggal pembayaran serta instansi pemberi beasiswa. </a:t>
            </a:r>
          </a:p>
          <a:p>
            <a:pPr algn="just"/>
            <a:endParaRPr lang="id-ID" sz="900" dirty="0">
              <a:ln/>
              <a:latin typeface="Arial" panose="020B0604020202020204" pitchFamily="34" charset="0"/>
              <a:cs typeface="Arial" panose="020B0604020202020204" pitchFamily="34" charset="0"/>
            </a:endParaRPr>
          </a:p>
          <a:p>
            <a:pPr algn="just"/>
            <a:r>
              <a:rPr lang="id-ID" sz="1200" dirty="0">
                <a:ln/>
                <a:latin typeface="Arial" panose="020B0604020202020204" pitchFamily="34" charset="0"/>
                <a:cs typeface="Arial" panose="020B0604020202020204" pitchFamily="34" charset="0"/>
              </a:rPr>
              <a:t>Mulai </a:t>
            </a:r>
            <a:r>
              <a:rPr lang="id-ID" sz="1200" dirty="0" smtClean="0">
                <a:ln/>
                <a:latin typeface="Arial" panose="020B0604020202020204" pitchFamily="34" charset="0"/>
                <a:cs typeface="Arial" panose="020B0604020202020204" pitchFamily="34" charset="0"/>
              </a:rPr>
              <a:t>Semester Ganjil </a:t>
            </a:r>
            <a:r>
              <a:rPr lang="id-ID" sz="1200" dirty="0">
                <a:ln/>
                <a:latin typeface="Arial" panose="020B0604020202020204" pitchFamily="34" charset="0"/>
                <a:cs typeface="Arial" panose="020B0604020202020204" pitchFamily="34" charset="0"/>
              </a:rPr>
              <a:t>2016/2017, pembayaran UKT dilakukan sebelum </a:t>
            </a:r>
            <a:r>
              <a:rPr lang="id-ID" sz="1200" dirty="0" smtClean="0">
                <a:ln/>
                <a:latin typeface="Arial" panose="020B0604020202020204" pitchFamily="34" charset="0"/>
                <a:cs typeface="Arial" panose="020B0604020202020204" pitchFamily="34" charset="0"/>
              </a:rPr>
              <a:t>Pengisian </a:t>
            </a:r>
            <a:r>
              <a:rPr lang="id-ID" sz="1200" dirty="0">
                <a:ln/>
                <a:latin typeface="Arial" panose="020B0604020202020204" pitchFamily="34" charset="0"/>
                <a:cs typeface="Arial" panose="020B0604020202020204" pitchFamily="34" charset="0"/>
              </a:rPr>
              <a:t>KRS Online. Mahasiswa yang tidak melakukan </a:t>
            </a:r>
            <a:r>
              <a:rPr lang="id-ID" sz="1200" dirty="0" smtClean="0">
                <a:ln/>
                <a:latin typeface="Arial" panose="020B0604020202020204" pitchFamily="34" charset="0"/>
                <a:cs typeface="Arial" panose="020B0604020202020204" pitchFamily="34" charset="0"/>
              </a:rPr>
              <a:t>pembayaran UKT </a:t>
            </a:r>
            <a:r>
              <a:rPr lang="id-ID" sz="1200" dirty="0">
                <a:ln/>
                <a:latin typeface="Arial" panose="020B0604020202020204" pitchFamily="34" charset="0"/>
                <a:cs typeface="Arial" panose="020B0604020202020204" pitchFamily="34" charset="0"/>
              </a:rPr>
              <a:t>pada masa periode bayar, KRS A  </a:t>
            </a:r>
            <a:r>
              <a:rPr lang="id-ID" sz="1200" b="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akan diblokir. </a:t>
            </a:r>
            <a:r>
              <a:rPr lang="id-ID" sz="1200" dirty="0" smtClean="0">
                <a:ln/>
                <a:latin typeface="Arial" panose="020B0604020202020204" pitchFamily="34" charset="0"/>
                <a:cs typeface="Arial" panose="020B0604020202020204" pitchFamily="34" charset="0"/>
              </a:rPr>
              <a:t>Mahasiswa </a:t>
            </a:r>
            <a:r>
              <a:rPr lang="id-ID" sz="1200" dirty="0">
                <a:ln/>
                <a:latin typeface="Arial" panose="020B0604020202020204" pitchFamily="34" charset="0"/>
                <a:cs typeface="Arial" panose="020B0604020202020204" pitchFamily="34" charset="0"/>
              </a:rPr>
              <a:t>yang telah melakukan 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akan mendapatkan mendapatkan Kartu Studi Mahasiswa (KSM). KSM harus disimpan sebagai bukti bahwa yang bersangkutan telah terregistrasi pada semester berjalan. KSM harus di tunjukkan pada saat mengikuti Ujian (UTS dan UAS</a:t>
            </a:r>
            <a:r>
              <a:rPr lang="id-ID" sz="1200" dirty="0" smtClean="0">
                <a:ln/>
                <a:latin typeface="Arial" panose="020B0604020202020204" pitchFamily="34" charset="0"/>
                <a:cs typeface="Arial" panose="020B0604020202020204" pitchFamily="34" charset="0"/>
              </a:rPr>
              <a:t>).</a:t>
            </a:r>
          </a:p>
          <a:p>
            <a:pPr algn="just"/>
            <a:endParaRPr lang="id-ID" sz="1200" dirty="0">
              <a:ln/>
              <a:latin typeface="Arial" panose="020B0604020202020204" pitchFamily="34" charset="0"/>
              <a:cs typeface="Arial" panose="020B0604020202020204" pitchFamily="34" charset="0"/>
            </a:endParaRPr>
          </a:p>
          <a:p>
            <a:pPr algn="just"/>
            <a:endParaRPr lang="en-US" sz="1200" dirty="0">
              <a:ln/>
              <a:latin typeface="Arial" panose="020B0604020202020204" pitchFamily="34" charset="0"/>
              <a:cs typeface="Arial" panose="020B0604020202020204" pitchFamily="34" charset="0"/>
            </a:endParaRPr>
          </a:p>
        </p:txBody>
      </p:sp>
      <p:sp>
        <p:nvSpPr>
          <p:cNvPr id="14" name="Rectangle 13"/>
          <p:cNvSpPr/>
          <p:nvPr/>
        </p:nvSpPr>
        <p:spPr>
          <a:xfrm>
            <a:off x="1677363" y="1572984"/>
            <a:ext cx="5692428" cy="646331"/>
          </a:xfrm>
          <a:prstGeom prst="rect">
            <a:avLst/>
          </a:prstGeom>
          <a:noFill/>
        </p:spPr>
        <p:txBody>
          <a:bodyPr wrap="square" lIns="91440" tIns="45720" rIns="91440" bIns="45720">
            <a:spAutoFit/>
          </a:bodyPr>
          <a:lstStyle/>
          <a:p>
            <a:pPr algn="ctr"/>
            <a:r>
              <a:rPr lang="id-ID" sz="3600" b="1" dirty="0" smtClean="0">
                <a:ln w="22225">
                  <a:solidFill>
                    <a:schemeClr val="accent1">
                      <a:lumMod val="75000"/>
                    </a:schemeClr>
                  </a:solidFill>
                  <a:prstDash val="solid"/>
                </a:ln>
                <a:solidFill>
                  <a:srgbClr val="FFC000"/>
                </a:solidFill>
              </a:rPr>
              <a:t>Pengisian KRS Online</a:t>
            </a:r>
            <a:endParaRPr lang="en-US" sz="3600" b="1" cap="none" spc="0" dirty="0">
              <a:ln w="22225">
                <a:solidFill>
                  <a:schemeClr val="accent1">
                    <a:lumMod val="75000"/>
                  </a:schemeClr>
                </a:solidFill>
                <a:prstDash val="solid"/>
              </a:ln>
              <a:solidFill>
                <a:srgbClr val="FFC000"/>
              </a:solidFill>
              <a:effectLst/>
            </a:endParaRPr>
          </a:p>
        </p:txBody>
      </p:sp>
      <p:cxnSp>
        <p:nvCxnSpPr>
          <p:cNvPr id="27" name="Straight Connector 26"/>
          <p:cNvCxnSpPr/>
          <p:nvPr/>
        </p:nvCxnSpPr>
        <p:spPr>
          <a:xfrm>
            <a:off x="-25737" y="8084861"/>
            <a:ext cx="899953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155" y="9199938"/>
            <a:ext cx="4336306" cy="470898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28600" indent="-228600" algn="just">
              <a:buFont typeface="+mj-lt"/>
              <a:buAutoNum type="arabicPeriod"/>
            </a:pPr>
            <a:r>
              <a:rPr lang="id-ID" sz="1200" b="1" dirty="0">
                <a:ln/>
                <a:solidFill>
                  <a:srgbClr val="C00000"/>
                </a:solidFill>
                <a:latin typeface="Arial" panose="020B0604020202020204" pitchFamily="34" charset="0"/>
                <a:cs typeface="Arial" panose="020B0604020202020204" pitchFamily="34" charset="0"/>
              </a:rPr>
              <a:t>Adakah Registrasi Ulang/Pengisian KRS online bagi Mahasiswa Program Pendidikan Kompetensi Umum </a:t>
            </a:r>
            <a:r>
              <a:rPr lang="id-ID" sz="1200" dirty="0">
                <a:ln/>
                <a:solidFill>
                  <a:srgbClr val="C00000"/>
                </a:solidFill>
                <a:latin typeface="Arial" panose="020B0604020202020204" pitchFamily="34" charset="0"/>
                <a:cs typeface="Arial" panose="020B0604020202020204" pitchFamily="34" charset="0"/>
              </a:rPr>
              <a:t>?</a:t>
            </a:r>
          </a:p>
          <a:p>
            <a:pPr marL="179388" indent="-179388" algn="just"/>
            <a:r>
              <a:rPr lang="id-ID" sz="1200" dirty="0">
                <a:ln/>
                <a:latin typeface="Arial" panose="020B0604020202020204" pitchFamily="34" charset="0"/>
                <a:cs typeface="Arial" panose="020B0604020202020204" pitchFamily="34" charset="0"/>
              </a:rPr>
              <a:t>     </a:t>
            </a:r>
            <a:r>
              <a:rPr lang="id-ID" sz="1200" b="1" dirty="0">
                <a:ln/>
                <a:solidFill>
                  <a:srgbClr val="002060"/>
                </a:solidFill>
                <a:latin typeface="Arial" panose="020B0604020202020204" pitchFamily="34" charset="0"/>
                <a:cs typeface="Arial" panose="020B0604020202020204" pitchFamily="34" charset="0"/>
              </a:rPr>
              <a:t>Ada</a:t>
            </a:r>
            <a:r>
              <a:rPr lang="id-ID" sz="1200" dirty="0">
                <a:ln/>
                <a:solidFill>
                  <a:srgbClr val="002060"/>
                </a:solidFill>
                <a:latin typeface="Arial" panose="020B0604020202020204" pitchFamily="34" charset="0"/>
                <a:cs typeface="Arial" panose="020B0604020202020204" pitchFamily="34" charset="0"/>
              </a:rPr>
              <a:t>. </a:t>
            </a:r>
            <a:r>
              <a:rPr lang="id-ID" sz="1200" dirty="0" smtClean="0">
                <a:ln/>
                <a:latin typeface="Arial" panose="020B0604020202020204" pitchFamily="34" charset="0"/>
                <a:cs typeface="Arial" panose="020B0604020202020204" pitchFamily="34" charset="0"/>
              </a:rPr>
              <a:t>Registrasi ulang mahasiswa terdiri dari 2 kegiatan yaitu Registrasi Administrasi dan Akademik. Registrasi Administrasi untuk mahasiswa Semester 1 dilakukan pada saat Registrasi Ulang Mahasiswa Baru. </a:t>
            </a:r>
          </a:p>
          <a:p>
            <a:pPr marL="179388" indent="-179388" algn="just"/>
            <a:endParaRPr lang="id-ID" sz="1200" dirty="0">
              <a:ln/>
              <a:latin typeface="Arial" panose="020B0604020202020204" pitchFamily="34" charset="0"/>
              <a:cs typeface="Arial" panose="020B0604020202020204" pitchFamily="34" charset="0"/>
            </a:endParaRPr>
          </a:p>
          <a:p>
            <a:pPr marL="179388" indent="6350" algn="just"/>
            <a:r>
              <a:rPr lang="id-ID" sz="1200" dirty="0" smtClean="0">
                <a:ln/>
                <a:latin typeface="Arial" panose="020B0604020202020204" pitchFamily="34" charset="0"/>
                <a:cs typeface="Arial" panose="020B0604020202020204" pitchFamily="34" charset="0"/>
              </a:rPr>
              <a:t>Mulai Semester Ganjil 2017/2018 Registrasi Akademik dilakukan melalui 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a:t>
            </a:r>
          </a:p>
          <a:p>
            <a:pPr marL="179388" indent="-179388" algn="just"/>
            <a:endParaRPr lang="id-ID" sz="1200" dirty="0">
              <a:ln/>
              <a:latin typeface="Arial" panose="020B0604020202020204" pitchFamily="34" charset="0"/>
              <a:cs typeface="Arial" panose="020B0604020202020204" pitchFamily="34" charset="0"/>
            </a:endParaRPr>
          </a:p>
          <a:p>
            <a:pPr marL="179388" indent="-179388" algn="just"/>
            <a:r>
              <a:rPr lang="id-ID" sz="1200" b="1" dirty="0">
                <a:ln/>
                <a:solidFill>
                  <a:srgbClr val="C00000"/>
                </a:solidFill>
                <a:latin typeface="Arial" panose="020B0604020202020204" pitchFamily="34" charset="0"/>
                <a:cs typeface="Arial" panose="020B0604020202020204" pitchFamily="34" charset="0"/>
              </a:rPr>
              <a:t>2. Kapan mahasiswa PPKU harus melakukan Pengisian KRS online ?</a:t>
            </a:r>
          </a:p>
          <a:p>
            <a:pPr marL="179388" indent="-179388" algn="just"/>
            <a:r>
              <a:rPr lang="id-ID" sz="1200" dirty="0">
                <a:ln/>
                <a:latin typeface="Arial" panose="020B0604020202020204" pitchFamily="34" charset="0"/>
                <a:cs typeface="Arial" panose="020B0604020202020204" pitchFamily="34" charset="0"/>
              </a:rPr>
              <a:t>     Mahasiswa PPKU melakukan Pengisian KRS Online pada jadwal yang sudah ditetapkan dalam Kalender Pendidikan </a:t>
            </a:r>
            <a:r>
              <a:rPr lang="id-ID" sz="1200" dirty="0" smtClean="0">
                <a:ln/>
                <a:latin typeface="Arial" panose="020B0604020202020204" pitchFamily="34" charset="0"/>
                <a:cs typeface="Arial" panose="020B0604020202020204" pitchFamily="34" charset="0"/>
              </a:rPr>
              <a:t>IPB</a:t>
            </a:r>
            <a:r>
              <a:rPr lang="id-ID" sz="1200" dirty="0">
                <a:ln/>
                <a:latin typeface="Arial" panose="020B0604020202020204" pitchFamily="34" charset="0"/>
                <a:cs typeface="Arial" panose="020B0604020202020204" pitchFamily="34" charset="0"/>
              </a:rPr>
              <a:t> </a:t>
            </a:r>
            <a:r>
              <a:rPr lang="id-ID" sz="1200" dirty="0" smtClean="0">
                <a:ln/>
                <a:latin typeface="Arial" panose="020B0604020202020204" pitchFamily="34" charset="0"/>
                <a:cs typeface="Arial" panose="020B0604020202020204" pitchFamily="34" charset="0"/>
              </a:rPr>
              <a:t>atau Timeline Kegiatan Akademik. Kalender Pendidikan dan Timeline Kegiatan Akademik dapat di akses pada </a:t>
            </a:r>
            <a:r>
              <a:rPr lang="id-ID" sz="1200" dirty="0" smtClean="0">
                <a:ln/>
                <a:solidFill>
                  <a:srgbClr val="FF0000"/>
                </a:solidFill>
                <a:latin typeface="Arial" panose="020B0604020202020204" pitchFamily="34" charset="0"/>
                <a:cs typeface="Arial" panose="020B0604020202020204" pitchFamily="34" charset="0"/>
              </a:rPr>
              <a:t>simak.ipb.ac.id. </a:t>
            </a:r>
          </a:p>
          <a:p>
            <a:pPr marL="179388" indent="-179388" algn="just"/>
            <a:endParaRPr lang="id-ID" sz="1200" dirty="0" smtClean="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3. Bagaimana caranya mengaktifkan User Acess/Aktivasi ID IPB ? </a:t>
            </a:r>
          </a:p>
          <a:p>
            <a:pPr marL="179388" indent="6350" algn="just"/>
            <a:r>
              <a:rPr lang="id-ID" sz="1200" b="1" dirty="0" smtClean="0">
                <a:ln/>
                <a:latin typeface="Arial" panose="020B0604020202020204" pitchFamily="34" charset="0"/>
                <a:cs typeface="Arial" panose="020B0604020202020204" pitchFamily="34" charset="0"/>
              </a:rPr>
              <a:t>Pengaktifan user acess dapat dilihat pada diagram di bawah ini </a:t>
            </a:r>
            <a:endParaRPr lang="id-ID" sz="1200" b="1" dirty="0">
              <a:ln/>
              <a:latin typeface="Arial" panose="020B0604020202020204" pitchFamily="34" charset="0"/>
              <a:cs typeface="Arial" panose="020B0604020202020204" pitchFamily="34" charset="0"/>
            </a:endParaRPr>
          </a:p>
          <a:p>
            <a:pPr marL="179388" indent="-179388" algn="just"/>
            <a:endParaRPr lang="id-ID" sz="1200" dirty="0">
              <a:ln/>
              <a:latin typeface="Arial" panose="020B0604020202020204" pitchFamily="34" charset="0"/>
              <a:cs typeface="Arial" panose="020B0604020202020204" pitchFamily="34" charset="0"/>
            </a:endParaRPr>
          </a:p>
          <a:p>
            <a:pPr marL="179388" algn="just"/>
            <a:endParaRPr lang="id-ID" sz="1200" dirty="0">
              <a:ln/>
              <a:latin typeface="Arial" panose="020B0604020202020204" pitchFamily="34" charset="0"/>
              <a:cs typeface="Arial" panose="020B0604020202020204" pitchFamily="34" charset="0"/>
            </a:endParaRPr>
          </a:p>
          <a:p>
            <a:pPr marL="179388" indent="-179388" algn="just"/>
            <a:r>
              <a:rPr lang="id-ID" sz="1200" dirty="0">
                <a:ln/>
                <a:latin typeface="Arial" panose="020B0604020202020204" pitchFamily="34" charset="0"/>
                <a:cs typeface="Arial" panose="020B0604020202020204" pitchFamily="34" charset="0"/>
              </a:rPr>
              <a:t>     </a:t>
            </a:r>
            <a:endParaRPr lang="en-US" sz="1200" dirty="0">
              <a:ln/>
              <a:latin typeface="Arial" panose="020B0604020202020204" pitchFamily="34" charset="0"/>
              <a:cs typeface="Arial" panose="020B0604020202020204" pitchFamily="34" charset="0"/>
            </a:endParaRPr>
          </a:p>
        </p:txBody>
      </p:sp>
      <p:sp>
        <p:nvSpPr>
          <p:cNvPr id="30" name="Rectangle 29"/>
          <p:cNvSpPr/>
          <p:nvPr/>
        </p:nvSpPr>
        <p:spPr>
          <a:xfrm>
            <a:off x="4523576" y="9169155"/>
            <a:ext cx="4322659" cy="38318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7" algn="just"/>
            <a:endParaRPr lang="id-ID" sz="400" b="1" dirty="0">
              <a:ln/>
              <a:solidFill>
                <a:srgbClr val="C00000"/>
              </a:solidFill>
              <a:latin typeface="Arial" panose="020B0604020202020204" pitchFamily="34" charset="0"/>
              <a:cs typeface="Arial" panose="020B0604020202020204" pitchFamily="34" charset="0"/>
            </a:endParaRPr>
          </a:p>
          <a:p>
            <a:pPr marL="179388" indent="-179388" algn="just"/>
            <a:endParaRPr lang="id-ID" sz="1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smtClean="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indent="-179388" algn="just"/>
            <a:endParaRPr lang="id-ID" sz="1200" b="1" dirty="0">
              <a:ln/>
              <a:solidFill>
                <a:srgbClr val="C00000"/>
              </a:solidFill>
              <a:latin typeface="Arial" panose="020B0604020202020204" pitchFamily="34" charset="0"/>
              <a:cs typeface="Arial" panose="020B0604020202020204" pitchFamily="34" charset="0"/>
            </a:endParaRPr>
          </a:p>
          <a:p>
            <a:pPr marL="179388" algn="just"/>
            <a:endParaRPr lang="id-ID" sz="1200" dirty="0">
              <a:ln/>
              <a:latin typeface="Arial" panose="020B0604020202020204" pitchFamily="34" charset="0"/>
              <a:cs typeface="Arial" panose="020B0604020202020204" pitchFamily="34" charset="0"/>
            </a:endParaRPr>
          </a:p>
          <a:p>
            <a:pPr algn="just"/>
            <a:endParaRPr lang="id-ID" sz="1100" dirty="0">
              <a:ln/>
              <a:latin typeface="Arial" panose="020B0604020202020204" pitchFamily="34" charset="0"/>
              <a:cs typeface="Arial" panose="020B0604020202020204" pitchFamily="34" charset="0"/>
            </a:endParaRPr>
          </a:p>
          <a:p>
            <a:pPr marL="179388" indent="-179388" algn="just"/>
            <a:endParaRPr lang="en-US" sz="1100" dirty="0">
              <a:ln/>
              <a:latin typeface="Arial" panose="020B0604020202020204" pitchFamily="34" charset="0"/>
              <a:cs typeface="Arial" panose="020B0604020202020204" pitchFamily="34" charset="0"/>
            </a:endParaRPr>
          </a:p>
        </p:txBody>
      </p:sp>
      <p:sp>
        <p:nvSpPr>
          <p:cNvPr id="32" name="Rectangle 31"/>
          <p:cNvSpPr/>
          <p:nvPr/>
        </p:nvSpPr>
        <p:spPr>
          <a:xfrm>
            <a:off x="36676" y="8129105"/>
            <a:ext cx="8973801"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800" b="1" dirty="0">
                <a:ln>
                  <a:solidFill>
                    <a:srgbClr val="92D050"/>
                  </a:solidFill>
                </a:ln>
                <a:solidFill>
                  <a:srgbClr val="00B050"/>
                </a:solidFill>
                <a:latin typeface="Arial Black" panose="020B0A04020102020204" pitchFamily="34" charset="0"/>
              </a:rPr>
              <a:t>Serba Serbi Pengisian </a:t>
            </a:r>
            <a:endParaRPr lang="id-ID" sz="2800" b="1" dirty="0" smtClean="0">
              <a:ln>
                <a:solidFill>
                  <a:srgbClr val="92D050"/>
                </a:solidFill>
              </a:ln>
              <a:solidFill>
                <a:srgbClr val="00B050"/>
              </a:solidFill>
              <a:latin typeface="Arial Black" panose="020B0A04020102020204" pitchFamily="34" charset="0"/>
            </a:endParaRPr>
          </a:p>
          <a:p>
            <a:pPr algn="ctr"/>
            <a:r>
              <a:rPr lang="id-ID" sz="2800" b="1" dirty="0" smtClean="0">
                <a:ln>
                  <a:solidFill>
                    <a:srgbClr val="92D050"/>
                  </a:solidFill>
                </a:ln>
                <a:solidFill>
                  <a:srgbClr val="00B050"/>
                </a:solidFill>
                <a:latin typeface="Arial Black" panose="020B0A04020102020204" pitchFamily="34" charset="0"/>
              </a:rPr>
              <a:t>KRS Mahasiswa PPKU (1)</a:t>
            </a:r>
            <a:endParaRPr lang="id-ID" sz="2800" b="1" dirty="0">
              <a:ln>
                <a:solidFill>
                  <a:srgbClr val="92D050"/>
                </a:solidFill>
              </a:ln>
              <a:solidFill>
                <a:srgbClr val="00B050"/>
              </a:solidFill>
              <a:latin typeface="Arial Black" panose="020B0A04020102020204" pitchFamily="34" charset="0"/>
            </a:endParaRPr>
          </a:p>
        </p:txBody>
      </p:sp>
      <p:sp>
        <p:nvSpPr>
          <p:cNvPr id="12" name="Rectangle 11"/>
          <p:cNvSpPr/>
          <p:nvPr/>
        </p:nvSpPr>
        <p:spPr>
          <a:xfrm>
            <a:off x="834864" y="8845104"/>
            <a:ext cx="3328416" cy="43088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28600" indent="-228600" algn="just">
              <a:buFont typeface="+mj-lt"/>
              <a:buAutoNum type="arabicPeriod"/>
            </a:pPr>
            <a:endParaRPr lang="id-ID" sz="1100" cap="none" spc="0" dirty="0" smtClean="0">
              <a:ln/>
              <a:effectLst/>
              <a:latin typeface="Arial" panose="020B0604020202020204" pitchFamily="34" charset="0"/>
              <a:cs typeface="Arial" panose="020B0604020202020204" pitchFamily="34" charset="0"/>
            </a:endParaRPr>
          </a:p>
          <a:p>
            <a:pPr marL="179388" indent="-179388" algn="just"/>
            <a:r>
              <a:rPr lang="id-ID" sz="1100" cap="none" spc="0" dirty="0" smtClean="0">
                <a:ln/>
                <a:effectLst/>
                <a:latin typeface="Arial" panose="020B0604020202020204" pitchFamily="34" charset="0"/>
                <a:cs typeface="Arial" panose="020B0604020202020204" pitchFamily="34" charset="0"/>
              </a:rPr>
              <a:t>     </a:t>
            </a:r>
            <a:endParaRPr lang="en-US" sz="1100" cap="none" spc="0" dirty="0">
              <a:ln/>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87131" y="13441266"/>
            <a:ext cx="4032221" cy="2902173"/>
          </a:xfrm>
          <a:prstGeom prst="rect">
            <a:avLst/>
          </a:prstGeom>
        </p:spPr>
      </p:pic>
      <p:pic>
        <p:nvPicPr>
          <p:cNvPr id="3" name="Picture 2"/>
          <p:cNvPicPr>
            <a:picLocks noChangeAspect="1"/>
          </p:cNvPicPr>
          <p:nvPr/>
        </p:nvPicPr>
        <p:blipFill>
          <a:blip r:embed="rId3"/>
          <a:stretch>
            <a:fillRect/>
          </a:stretch>
        </p:blipFill>
        <p:spPr>
          <a:xfrm>
            <a:off x="4737966" y="9117855"/>
            <a:ext cx="4108268" cy="2383600"/>
          </a:xfrm>
          <a:prstGeom prst="rect">
            <a:avLst/>
          </a:prstGeom>
        </p:spPr>
      </p:pic>
      <p:pic>
        <p:nvPicPr>
          <p:cNvPr id="4" name="Picture 3"/>
          <p:cNvPicPr>
            <a:picLocks noChangeAspect="1"/>
          </p:cNvPicPr>
          <p:nvPr/>
        </p:nvPicPr>
        <p:blipFill>
          <a:blip r:embed="rId4"/>
          <a:stretch>
            <a:fillRect/>
          </a:stretch>
        </p:blipFill>
        <p:spPr>
          <a:xfrm>
            <a:off x="4738205" y="11649508"/>
            <a:ext cx="4108029" cy="2296121"/>
          </a:xfrm>
          <a:prstGeom prst="rect">
            <a:avLst/>
          </a:prstGeom>
        </p:spPr>
      </p:pic>
      <p:pic>
        <p:nvPicPr>
          <p:cNvPr id="5" name="Picture 4"/>
          <p:cNvPicPr>
            <a:picLocks noChangeAspect="1"/>
          </p:cNvPicPr>
          <p:nvPr/>
        </p:nvPicPr>
        <p:blipFill>
          <a:blip r:embed="rId5"/>
          <a:stretch>
            <a:fillRect/>
          </a:stretch>
        </p:blipFill>
        <p:spPr>
          <a:xfrm>
            <a:off x="4738205" y="14032461"/>
            <a:ext cx="4108029" cy="2463809"/>
          </a:xfrm>
          <a:prstGeom prst="rect">
            <a:avLst/>
          </a:prstGeom>
        </p:spPr>
      </p:pic>
    </p:spTree>
    <p:extLst>
      <p:ext uri="{BB962C8B-B14F-4D97-AF65-F5344CB8AC3E}">
        <p14:creationId xmlns:p14="http://schemas.microsoft.com/office/powerpoint/2010/main" val="241660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1367" y="388238"/>
            <a:ext cx="6089744"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id-ID" sz="2800" b="1" dirty="0">
                <a:ln>
                  <a:solidFill>
                    <a:srgbClr val="92D050"/>
                  </a:solidFill>
                </a:ln>
                <a:solidFill>
                  <a:srgbClr val="00B050"/>
                </a:solidFill>
                <a:latin typeface="Arial Black" panose="020B0A04020102020204" pitchFamily="34" charset="0"/>
              </a:rPr>
              <a:t>Serba Serbi Pengisian </a:t>
            </a:r>
            <a:endParaRPr lang="id-ID" sz="2800" b="1" dirty="0" smtClean="0">
              <a:ln>
                <a:solidFill>
                  <a:srgbClr val="92D050"/>
                </a:solidFill>
              </a:ln>
              <a:solidFill>
                <a:srgbClr val="00B050"/>
              </a:solidFill>
              <a:latin typeface="Arial Black" panose="020B0A04020102020204" pitchFamily="34" charset="0"/>
            </a:endParaRPr>
          </a:p>
          <a:p>
            <a:pPr algn="r"/>
            <a:r>
              <a:rPr lang="id-ID" sz="2800" b="1" dirty="0" smtClean="0">
                <a:ln>
                  <a:solidFill>
                    <a:srgbClr val="92D050"/>
                  </a:solidFill>
                </a:ln>
                <a:solidFill>
                  <a:srgbClr val="00B050"/>
                </a:solidFill>
                <a:latin typeface="Arial Black" panose="020B0A04020102020204" pitchFamily="34" charset="0"/>
              </a:rPr>
              <a:t>KRS Mahasiswa PPKU (2)</a:t>
            </a:r>
            <a:endParaRPr lang="id-ID" sz="2800" b="1" dirty="0">
              <a:ln>
                <a:solidFill>
                  <a:srgbClr val="92D050"/>
                </a:solidFill>
              </a:ln>
              <a:solidFill>
                <a:srgbClr val="00B050"/>
              </a:solidFill>
              <a:latin typeface="Arial Black" panose="020B0A04020102020204" pitchFamily="34" charset="0"/>
            </a:endParaRPr>
          </a:p>
        </p:txBody>
      </p:sp>
      <p:sp>
        <p:nvSpPr>
          <p:cNvPr id="18" name="Rectangle 17"/>
          <p:cNvSpPr/>
          <p:nvPr/>
        </p:nvSpPr>
        <p:spPr>
          <a:xfrm>
            <a:off x="52317" y="1623903"/>
            <a:ext cx="437853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algn="just"/>
            <a:endParaRPr lang="id-ID" sz="1200" dirty="0">
              <a:ln/>
              <a:latin typeface="Arial" panose="020B0604020202020204" pitchFamily="34" charset="0"/>
              <a:cs typeface="Arial" panose="020B0604020202020204" pitchFamily="34" charset="0"/>
            </a:endParaRPr>
          </a:p>
          <a:p>
            <a:pPr marL="265113" algn="just"/>
            <a:endParaRPr lang="id-ID" sz="1200" dirty="0">
              <a:ln/>
              <a:latin typeface="Arial" panose="020B0604020202020204" pitchFamily="34" charset="0"/>
              <a:cs typeface="Arial" panose="020B0604020202020204" pitchFamily="34" charset="0"/>
            </a:endParaRPr>
          </a:p>
          <a:p>
            <a:pPr marL="358775" indent="-179388" algn="just">
              <a:buFont typeface="Arial" panose="020B0604020202020204" pitchFamily="34" charset="0"/>
              <a:buChar char="•"/>
            </a:pPr>
            <a:endParaRPr lang="id-ID" sz="1200" dirty="0">
              <a:ln/>
              <a:latin typeface="Arial" panose="020B0604020202020204" pitchFamily="34" charset="0"/>
              <a:cs typeface="Arial" panose="020B0604020202020204" pitchFamily="34" charset="0"/>
            </a:endParaRPr>
          </a:p>
        </p:txBody>
      </p:sp>
      <p:sp>
        <p:nvSpPr>
          <p:cNvPr id="23" name="Rectangle 22"/>
          <p:cNvSpPr/>
          <p:nvPr/>
        </p:nvSpPr>
        <p:spPr>
          <a:xfrm>
            <a:off x="4568692" y="5089035"/>
            <a:ext cx="3328416" cy="93871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65113" algn="just"/>
            <a:endParaRPr lang="id-ID" sz="1100" dirty="0">
              <a:ln/>
              <a:latin typeface="Arial" panose="020B0604020202020204" pitchFamily="34" charset="0"/>
              <a:cs typeface="Arial" panose="020B0604020202020204" pitchFamily="34" charset="0"/>
            </a:endParaRPr>
          </a:p>
          <a:p>
            <a:pPr marL="179388" algn="just"/>
            <a:endParaRPr lang="id-ID" sz="1100" dirty="0">
              <a:ln/>
              <a:latin typeface="Arial" panose="020B0604020202020204" pitchFamily="34" charset="0"/>
              <a:cs typeface="Arial" panose="020B0604020202020204" pitchFamily="34" charset="0"/>
            </a:endParaRPr>
          </a:p>
          <a:p>
            <a:pPr algn="just"/>
            <a:endParaRPr lang="id-ID" sz="1100" dirty="0">
              <a:ln/>
              <a:latin typeface="Arial" panose="020B0604020202020204" pitchFamily="34" charset="0"/>
              <a:cs typeface="Arial" panose="020B0604020202020204" pitchFamily="34" charset="0"/>
            </a:endParaRPr>
          </a:p>
          <a:p>
            <a:pPr marL="265113" algn="just"/>
            <a:endParaRPr lang="id-ID" sz="1100" dirty="0">
              <a:ln/>
              <a:latin typeface="Arial" panose="020B0604020202020204" pitchFamily="34" charset="0"/>
              <a:cs typeface="Arial" panose="020B0604020202020204" pitchFamily="34" charset="0"/>
            </a:endParaRPr>
          </a:p>
          <a:p>
            <a:pPr marL="179388" indent="-179388" algn="just"/>
            <a:endParaRPr lang="id-ID" sz="1100" dirty="0">
              <a:ln/>
              <a:latin typeface="Arial" panose="020B0604020202020204" pitchFamily="34" charset="0"/>
              <a:cs typeface="Arial" panose="020B0604020202020204" pitchFamily="34" charset="0"/>
            </a:endParaRPr>
          </a:p>
        </p:txBody>
      </p:sp>
      <p:sp>
        <p:nvSpPr>
          <p:cNvPr id="21" name="Rectangle 20"/>
          <p:cNvSpPr/>
          <p:nvPr/>
        </p:nvSpPr>
        <p:spPr>
          <a:xfrm>
            <a:off x="4479569" y="1513795"/>
            <a:ext cx="4401541" cy="1506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58775" indent="-179388" algn="just">
              <a:buFont typeface="Arial" panose="020B0604020202020204" pitchFamily="34" charset="0"/>
              <a:buChar char="•"/>
            </a:pPr>
            <a:r>
              <a:rPr lang="id-ID" sz="1200" dirty="0" smtClean="0">
                <a:ln/>
                <a:latin typeface="Arial" panose="020B0604020202020204" pitchFamily="34" charset="0"/>
                <a:cs typeface="Arial" panose="020B0604020202020204" pitchFamily="34" charset="0"/>
              </a:rPr>
              <a:t>Selain </a:t>
            </a:r>
            <a:r>
              <a:rPr lang="id-ID" sz="1200" dirty="0">
                <a:ln/>
                <a:latin typeface="Arial" panose="020B0604020202020204" pitchFamily="34" charset="0"/>
                <a:cs typeface="Arial" panose="020B0604020202020204" pitchFamily="34" charset="0"/>
              </a:rPr>
              <a:t>datang langsung ke layanan terpadu, mahasiswa yang mengalami kesulitan pengisian </a:t>
            </a:r>
            <a:r>
              <a:rPr lang="id-ID" sz="1200" dirty="0" smtClean="0">
                <a:ln/>
                <a:latin typeface="Arial" panose="020B0604020202020204" pitchFamily="34" charset="0"/>
                <a:cs typeface="Arial" panose="020B0604020202020204" pitchFamily="34" charset="0"/>
              </a:rPr>
              <a:t>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bisa mengirimkan email ke </a:t>
            </a:r>
            <a:r>
              <a:rPr lang="id-ID" sz="1200" dirty="0">
                <a:ln/>
                <a:solidFill>
                  <a:srgbClr val="FF0000"/>
                </a:solidFill>
                <a:latin typeface="Arial" panose="020B0604020202020204" pitchFamily="34" charset="0"/>
                <a:cs typeface="Arial" panose="020B0604020202020204" pitchFamily="34" charset="0"/>
              </a:rPr>
              <a:t>krs@apps.ipb.ac.id</a:t>
            </a:r>
            <a:r>
              <a:rPr lang="id-ID" sz="1200" dirty="0">
                <a:ln/>
                <a:latin typeface="Arial" panose="020B0604020202020204" pitchFamily="34" charset="0"/>
                <a:cs typeface="Arial" panose="020B0604020202020204" pitchFamily="34" charset="0"/>
              </a:rPr>
              <a:t>. Email akan direspon pada saat jam kerja. </a:t>
            </a:r>
            <a:endParaRPr lang="id-ID" sz="1200" dirty="0" smtClean="0">
              <a:ln/>
              <a:latin typeface="Arial" panose="020B0604020202020204" pitchFamily="34" charset="0"/>
              <a:cs typeface="Arial" panose="020B0604020202020204" pitchFamily="34" charset="0"/>
            </a:endParaRPr>
          </a:p>
          <a:p>
            <a:pPr marL="358775" indent="-179388" algn="just">
              <a:buFont typeface="Arial" panose="020B0604020202020204" pitchFamily="34" charset="0"/>
              <a:buChar char="•"/>
            </a:pPr>
            <a:endParaRPr lang="id-ID" sz="1200" dirty="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6. </a:t>
            </a:r>
            <a:r>
              <a:rPr lang="id-ID" sz="1200" b="1" dirty="0">
                <a:ln/>
                <a:solidFill>
                  <a:srgbClr val="C00000"/>
                </a:solidFill>
                <a:latin typeface="Arial" panose="020B0604020202020204" pitchFamily="34" charset="0"/>
                <a:cs typeface="Arial" panose="020B0604020202020204" pitchFamily="34" charset="0"/>
              </a:rPr>
              <a:t>Bagaimana aturan pengambilan Mata kuliah Olahraga dan Seni serta Pendidikan Agama yang tidak tercantum pada Unduhan Jadwal</a:t>
            </a:r>
            <a:r>
              <a:rPr lang="id-ID" sz="1200" dirty="0">
                <a:ln/>
                <a:solidFill>
                  <a:srgbClr val="C00000"/>
                </a:solidFill>
                <a:latin typeface="Arial" panose="020B0604020202020204" pitchFamily="34" charset="0"/>
                <a:cs typeface="Arial" panose="020B0604020202020204" pitchFamily="34" charset="0"/>
              </a:rPr>
              <a:t>?</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MK Orsen yg dilakukan di hari Sabtu, wajib di ikuti oleh semua mahasiswa, tetapi tidak diambil dalam KRS. MK Orsen yang diambil mhs PPKU adalah MK yang diselenggarakan pada hari Senin-Jum'at (hanya </a:t>
            </a:r>
            <a:r>
              <a:rPr lang="id-ID" sz="1200" dirty="0" smtClean="0">
                <a:ln/>
                <a:latin typeface="Arial" panose="020B0604020202020204" pitchFamily="34" charset="0"/>
                <a:cs typeface="Arial" panose="020B0604020202020204" pitchFamily="34" charset="0"/>
              </a:rPr>
              <a:t>kelompok </a:t>
            </a:r>
            <a:r>
              <a:rPr lang="id-ID" sz="1200" dirty="0">
                <a:ln/>
                <a:latin typeface="Arial" panose="020B0604020202020204" pitchFamily="34" charset="0"/>
                <a:cs typeface="Arial" panose="020B0604020202020204" pitchFamily="34" charset="0"/>
              </a:rPr>
              <a:t>tertentu saja).</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MK Agama selain Agama Islam, wajib diambil di semester ganjil. Sedangkan MK Agama Islam yang diambil di semester genap ini hanya oleh kelompok yang mendapat kan jadwal saja (hanya kelompok tertentu saja).</a:t>
            </a:r>
          </a:p>
          <a:p>
            <a:pPr algn="just"/>
            <a:endParaRPr lang="id-ID" sz="1200" i="1" dirty="0">
              <a:ln/>
              <a:latin typeface="Arial" panose="020B0604020202020204" pitchFamily="34" charset="0"/>
              <a:cs typeface="Arial" panose="020B0604020202020204" pitchFamily="34" charset="0"/>
            </a:endParaRPr>
          </a:p>
          <a:p>
            <a:pPr marL="265113" indent="-265113" algn="just"/>
            <a:r>
              <a:rPr lang="id-ID" sz="1200" b="1" dirty="0" smtClean="0">
                <a:ln/>
                <a:solidFill>
                  <a:srgbClr val="C00000"/>
                </a:solidFill>
                <a:latin typeface="Arial" panose="020B0604020202020204" pitchFamily="34" charset="0"/>
                <a:cs typeface="Arial" panose="020B0604020202020204" pitchFamily="34" charset="0"/>
              </a:rPr>
              <a:t>7. </a:t>
            </a:r>
            <a:r>
              <a:rPr lang="id-ID" sz="1200" b="1" dirty="0">
                <a:ln/>
                <a:solidFill>
                  <a:srgbClr val="C00000"/>
                </a:solidFill>
                <a:latin typeface="Arial" panose="020B0604020202020204" pitchFamily="34" charset="0"/>
                <a:cs typeface="Arial" panose="020B0604020202020204" pitchFamily="34" charset="0"/>
              </a:rPr>
              <a:t>Apakah</a:t>
            </a:r>
            <a:r>
              <a:rPr lang="id-ID" sz="1200" b="1" i="1" dirty="0">
                <a:ln/>
                <a:solidFill>
                  <a:srgbClr val="C00000"/>
                </a:solidFill>
                <a:latin typeface="Arial" panose="020B0604020202020204" pitchFamily="34" charset="0"/>
                <a:cs typeface="Arial" panose="020B0604020202020204" pitchFamily="34" charset="0"/>
              </a:rPr>
              <a:t> </a:t>
            </a:r>
            <a:r>
              <a:rPr lang="id-ID" sz="1200" b="1" dirty="0">
                <a:ln/>
                <a:solidFill>
                  <a:srgbClr val="C00000"/>
                </a:solidFill>
                <a:latin typeface="Arial" panose="020B0604020202020204" pitchFamily="34" charset="0"/>
                <a:cs typeface="Arial" panose="020B0604020202020204" pitchFamily="34" charset="0"/>
              </a:rPr>
              <a:t>Mahasiswa semester 2 wajib mengambil MK turunan Departemen Pengampu. Bagaimana cara pengambilannya untuk Kuliah dan Responsi/Praktikum ? </a:t>
            </a:r>
          </a:p>
          <a:p>
            <a:pPr marL="179388" indent="-179388" algn="just"/>
            <a:endParaRPr lang="id-ID" sz="400" dirty="0">
              <a:ln/>
              <a:latin typeface="Arial" panose="020B0604020202020204" pitchFamily="34" charset="0"/>
              <a:cs typeface="Arial" panose="020B0604020202020204" pitchFamily="34" charset="0"/>
            </a:endParaRPr>
          </a:p>
          <a:p>
            <a:pPr marL="265113" algn="just"/>
            <a:r>
              <a:rPr lang="id-ID" sz="1200" b="1" dirty="0">
                <a:ln/>
                <a:solidFill>
                  <a:srgbClr val="002060"/>
                </a:solidFill>
                <a:latin typeface="Arial" panose="020B0604020202020204" pitchFamily="34" charset="0"/>
                <a:cs typeface="Arial" panose="020B0604020202020204" pitchFamily="34" charset="0"/>
              </a:rPr>
              <a:t>Ya. </a:t>
            </a:r>
            <a:r>
              <a:rPr lang="id-ID" sz="1200" dirty="0">
                <a:ln/>
                <a:latin typeface="Arial" panose="020B0604020202020204" pitchFamily="34" charset="0"/>
                <a:cs typeface="Arial" panose="020B0604020202020204" pitchFamily="34" charset="0"/>
              </a:rPr>
              <a:t>Mahasiswa semester 2 wajib mengambil MK Turunan Departemen Pengampu sesuai dengan kelompok yang telah di upload di website </a:t>
            </a:r>
            <a:r>
              <a:rPr lang="id-ID" sz="1200" dirty="0">
                <a:ln/>
                <a:solidFill>
                  <a:srgbClr val="FF0000"/>
                </a:solidFill>
                <a:latin typeface="Arial" panose="020B0604020202020204" pitchFamily="34" charset="0"/>
                <a:cs typeface="Arial" panose="020B0604020202020204" pitchFamily="34" charset="0"/>
              </a:rPr>
              <a:t>ppku.ipb.ac.id. </a:t>
            </a:r>
          </a:p>
          <a:p>
            <a:pPr marL="265113" algn="just"/>
            <a:r>
              <a:rPr lang="id-ID" sz="1200" dirty="0">
                <a:ln/>
                <a:latin typeface="Arial" panose="020B0604020202020204" pitchFamily="34" charset="0"/>
                <a:cs typeface="Arial" panose="020B0604020202020204" pitchFamily="34" charset="0"/>
              </a:rPr>
              <a:t>Daftar MK bisa dilihat pada Buku Panduan Program Pendidikan Sarjana IPB sesuai dengan Departemen Pengampu masing-masing. </a:t>
            </a:r>
          </a:p>
          <a:p>
            <a:pPr marL="265113" algn="just"/>
            <a:endParaRPr lang="id-ID" sz="400" dirty="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8. </a:t>
            </a:r>
            <a:r>
              <a:rPr lang="id-ID" sz="1200" b="1" dirty="0">
                <a:ln/>
                <a:solidFill>
                  <a:srgbClr val="C00000"/>
                </a:solidFill>
                <a:latin typeface="Arial" panose="020B0604020202020204" pitchFamily="34" charset="0"/>
                <a:cs typeface="Arial" panose="020B0604020202020204" pitchFamily="34" charset="0"/>
              </a:rPr>
              <a:t>Bagaimana jika saya salah dalam memilih kelompok kuliah/praktikum untuk MK Turunan Departemen?</a:t>
            </a:r>
          </a:p>
          <a:p>
            <a:pPr marL="179388" indent="-179388" algn="just"/>
            <a:r>
              <a:rPr lang="id-ID" sz="1200" dirty="0">
                <a:ln/>
                <a:latin typeface="Arial" panose="020B0604020202020204" pitchFamily="34" charset="0"/>
                <a:cs typeface="Arial" panose="020B0604020202020204" pitchFamily="34" charset="0"/>
              </a:rPr>
              <a:t>     Mahasiswa yang salah dalam memilih kelompok MK/Praktikum/Responsi dapat memperbaikinya pada KRS Perubahan (KRS B online). </a:t>
            </a:r>
          </a:p>
          <a:p>
            <a:pPr marL="179388" indent="-179388" algn="just"/>
            <a:endParaRPr lang="id-ID" sz="500" dirty="0">
              <a:ln/>
              <a:latin typeface="Arial" panose="020B0604020202020204" pitchFamily="34" charset="0"/>
              <a:cs typeface="Arial" panose="020B0604020202020204" pitchFamily="34" charset="0"/>
            </a:endParaRPr>
          </a:p>
          <a:p>
            <a:pPr marL="265113" indent="-265113" algn="just"/>
            <a:r>
              <a:rPr lang="id-ID" sz="1200" b="1" dirty="0" smtClean="0">
                <a:ln/>
                <a:solidFill>
                  <a:srgbClr val="C00000"/>
                </a:solidFill>
                <a:latin typeface="Arial" panose="020B0604020202020204" pitchFamily="34" charset="0"/>
                <a:cs typeface="Arial" panose="020B0604020202020204" pitchFamily="34" charset="0"/>
              </a:rPr>
              <a:t>9. </a:t>
            </a:r>
            <a:r>
              <a:rPr lang="id-ID" sz="1200" b="1" dirty="0">
                <a:ln/>
                <a:solidFill>
                  <a:srgbClr val="C00000"/>
                </a:solidFill>
                <a:latin typeface="Arial" panose="020B0604020202020204" pitchFamily="34" charset="0"/>
                <a:cs typeface="Arial" panose="020B0604020202020204" pitchFamily="34" charset="0"/>
              </a:rPr>
              <a:t>Apakah Semester  mahasiswa PPKU wajib mengisi Form Perwalian secara online ? </a:t>
            </a:r>
          </a:p>
          <a:p>
            <a:pPr marL="179388" indent="-179388" algn="just"/>
            <a:endParaRPr lang="id-ID" sz="600" dirty="0">
              <a:ln/>
              <a:latin typeface="Arial" panose="020B0604020202020204" pitchFamily="34" charset="0"/>
              <a:cs typeface="Arial" panose="020B0604020202020204" pitchFamily="34" charset="0"/>
            </a:endParaRPr>
          </a:p>
          <a:p>
            <a:pPr marL="265113" algn="just"/>
            <a:r>
              <a:rPr lang="id-ID" sz="1200" b="1" dirty="0">
                <a:ln/>
                <a:solidFill>
                  <a:srgbClr val="002060"/>
                </a:solidFill>
                <a:latin typeface="Arial" panose="020B0604020202020204" pitchFamily="34" charset="0"/>
                <a:cs typeface="Arial" panose="020B0604020202020204" pitchFamily="34" charset="0"/>
              </a:rPr>
              <a:t>Tidak. </a:t>
            </a:r>
            <a:r>
              <a:rPr lang="id-ID" sz="1200" dirty="0">
                <a:ln/>
                <a:latin typeface="Arial" panose="020B0604020202020204" pitchFamily="34" charset="0"/>
                <a:cs typeface="Arial" panose="020B0604020202020204" pitchFamily="34" charset="0"/>
              </a:rPr>
              <a:t>Mahasiswa PPKU belum diwajibkan mengisi Form Perwalian secara online. Form Perwalian secara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diperuntukan bagi mahasiswa Semester 3 ke atas.</a:t>
            </a:r>
          </a:p>
          <a:p>
            <a:pPr marL="179388" indent="-179388" algn="just"/>
            <a:endParaRPr lang="id-ID" sz="1200" b="1" dirty="0" smtClean="0">
              <a:ln/>
              <a:latin typeface="Arial" panose="020B0604020202020204" pitchFamily="34" charset="0"/>
              <a:cs typeface="Arial" panose="020B0604020202020204" pitchFamily="34" charset="0"/>
            </a:endParaRPr>
          </a:p>
          <a:p>
            <a:pPr marL="179388" indent="-179388" algn="just"/>
            <a:r>
              <a:rPr lang="id-ID" sz="1200" b="1" dirty="0" smtClean="0">
                <a:ln/>
                <a:solidFill>
                  <a:srgbClr val="C00000"/>
                </a:solidFill>
                <a:latin typeface="Arial" panose="020B0604020202020204" pitchFamily="34" charset="0"/>
                <a:cs typeface="Arial" panose="020B0604020202020204" pitchFamily="34" charset="0"/>
              </a:rPr>
              <a:t>10</a:t>
            </a:r>
            <a:r>
              <a:rPr lang="id-ID" sz="1200" b="1" dirty="0">
                <a:ln/>
                <a:latin typeface="Arial" panose="020B0604020202020204" pitchFamily="34" charset="0"/>
                <a:cs typeface="Arial" panose="020B0604020202020204" pitchFamily="34" charset="0"/>
              </a:rPr>
              <a:t>. </a:t>
            </a:r>
            <a:r>
              <a:rPr lang="id-ID" sz="1200" b="1" dirty="0">
                <a:ln/>
                <a:solidFill>
                  <a:srgbClr val="C00000"/>
                </a:solidFill>
                <a:latin typeface="Arial" panose="020B0604020202020204" pitchFamily="34" charset="0"/>
                <a:cs typeface="Arial" panose="020B0604020202020204" pitchFamily="34" charset="0"/>
              </a:rPr>
              <a:t>Apabila saya belum bayar SPP semester 2, bagaimana dengan pengisian KRS </a:t>
            </a:r>
            <a:r>
              <a:rPr lang="id-ID" sz="1200" b="1" i="1" dirty="0">
                <a:ln/>
                <a:solidFill>
                  <a:srgbClr val="C00000"/>
                </a:solidFill>
                <a:latin typeface="Arial" panose="020B0604020202020204" pitchFamily="34" charset="0"/>
                <a:cs typeface="Arial" panose="020B0604020202020204" pitchFamily="34" charset="0"/>
              </a:rPr>
              <a:t>online</a:t>
            </a:r>
            <a:r>
              <a:rPr lang="id-ID" sz="1200" b="1" dirty="0">
                <a:ln/>
                <a:solidFill>
                  <a:srgbClr val="C00000"/>
                </a:solidFill>
                <a:latin typeface="Arial" panose="020B0604020202020204" pitchFamily="34" charset="0"/>
                <a:cs typeface="Arial" panose="020B0604020202020204" pitchFamily="34" charset="0"/>
              </a:rPr>
              <a:t> </a:t>
            </a:r>
            <a:r>
              <a:rPr lang="id-ID" sz="1200" dirty="0">
                <a:ln/>
                <a:solidFill>
                  <a:srgbClr val="C00000"/>
                </a:solidFill>
                <a:latin typeface="Arial" panose="020B0604020202020204" pitchFamily="34" charset="0"/>
                <a:cs typeface="Arial" panose="020B0604020202020204" pitchFamily="34" charset="0"/>
              </a:rPr>
              <a:t>?</a:t>
            </a:r>
          </a:p>
          <a:p>
            <a:pPr marL="358775" indent="-179388" algn="just">
              <a:buFont typeface="Arial" panose="020B0604020202020204" pitchFamily="34" charset="0"/>
              <a:buChar char="•"/>
            </a:pPr>
            <a:r>
              <a:rPr lang="id-ID" sz="1200" b="1" dirty="0">
                <a:ln/>
                <a:solidFill>
                  <a:srgbClr val="002060"/>
                </a:solidFill>
                <a:latin typeface="Arial" panose="020B0604020202020204" pitchFamily="34" charset="0"/>
                <a:cs typeface="Arial" panose="020B0604020202020204" pitchFamily="34" charset="0"/>
              </a:rPr>
              <a:t>Aturannya adalah mahasiswa tidak bisa melakukan pengisian KRS online (Di blokir). </a:t>
            </a:r>
            <a:r>
              <a:rPr lang="id-ID" sz="1200" dirty="0">
                <a:ln/>
                <a:latin typeface="Arial" panose="020B0604020202020204" pitchFamily="34" charset="0"/>
                <a:cs typeface="Arial" panose="020B0604020202020204" pitchFamily="34" charset="0"/>
              </a:rPr>
              <a:t>Kebijakan pimpinan adalah mahasiswa semester 2 yang belum melakukan pembayaran SPP tetap bisa melakukan pengisian KRS Online</a:t>
            </a:r>
            <a:r>
              <a:rPr lang="id-ID" sz="1200" i="1" dirty="0">
                <a:ln/>
                <a:latin typeface="Arial" panose="020B0604020202020204" pitchFamily="34" charset="0"/>
                <a:cs typeface="Arial" panose="020B0604020202020204" pitchFamily="34" charset="0"/>
              </a:rPr>
              <a:t>. </a:t>
            </a:r>
            <a:r>
              <a:rPr lang="id-ID" sz="1200" b="1" dirty="0">
                <a:ln/>
                <a:latin typeface="Arial" panose="020B0604020202020204" pitchFamily="34" charset="0"/>
                <a:cs typeface="Arial" panose="020B0604020202020204" pitchFamily="34" charset="0"/>
              </a:rPr>
              <a:t>Nilai dan Transkrip mahasiswa ybs </a:t>
            </a:r>
            <a:r>
              <a:rPr lang="id-ID" sz="1200" b="1" dirty="0" smtClean="0">
                <a:ln/>
                <a:latin typeface="Arial" panose="020B0604020202020204" pitchFamily="34" charset="0"/>
                <a:cs typeface="Arial" panose="020B0604020202020204" pitchFamily="34" charset="0"/>
              </a:rPr>
              <a:t>untuk </a:t>
            </a:r>
            <a:r>
              <a:rPr lang="id-ID" sz="1200" b="1" dirty="0">
                <a:ln/>
                <a:latin typeface="Arial" panose="020B0604020202020204" pitchFamily="34" charset="0"/>
                <a:cs typeface="Arial" panose="020B0604020202020204" pitchFamily="34" charset="0"/>
              </a:rPr>
              <a:t>sementara akan di blokir</a:t>
            </a:r>
            <a:r>
              <a:rPr lang="id-ID" sz="1200" i="1" dirty="0">
                <a:ln/>
                <a:latin typeface="Arial" panose="020B0604020202020204" pitchFamily="34" charset="0"/>
                <a:cs typeface="Arial" panose="020B0604020202020204" pitchFamily="34" charset="0"/>
              </a:rPr>
              <a:t>. </a:t>
            </a:r>
          </a:p>
          <a:p>
            <a:pPr algn="just"/>
            <a:endParaRPr lang="id-ID" sz="800" i="1" dirty="0">
              <a:ln/>
              <a:latin typeface="Arial" panose="020B0604020202020204" pitchFamily="34" charset="0"/>
              <a:cs typeface="Arial" panose="020B0604020202020204" pitchFamily="34" charset="0"/>
            </a:endParaRPr>
          </a:p>
          <a:p>
            <a:pPr marL="265113" indent="-265113" algn="just"/>
            <a:r>
              <a:rPr lang="id-ID" sz="1200" b="1" dirty="0">
                <a:ln/>
                <a:solidFill>
                  <a:srgbClr val="C00000"/>
                </a:solidFill>
                <a:latin typeface="Arial" panose="020B0604020202020204" pitchFamily="34" charset="0"/>
                <a:cs typeface="Arial" panose="020B0604020202020204" pitchFamily="34" charset="0"/>
              </a:rPr>
              <a:t>11. Bagaimana jika saya tidak melakukan pengisian KRS online dikarenakan sesuatu hal.  Apa yang yang harus saya lakukan? </a:t>
            </a:r>
          </a:p>
          <a:p>
            <a:pPr marL="179388" indent="-179388" algn="just"/>
            <a:endParaRPr lang="id-ID" sz="600" dirty="0">
              <a:ln/>
              <a:latin typeface="Arial" panose="020B0604020202020204" pitchFamily="34" charset="0"/>
              <a:cs typeface="Arial" panose="020B0604020202020204" pitchFamily="34" charset="0"/>
            </a:endParaRPr>
          </a:p>
          <a:p>
            <a:pPr marL="265113" algn="just"/>
            <a:r>
              <a:rPr lang="id-ID" sz="1200" b="1" dirty="0">
                <a:ln/>
                <a:solidFill>
                  <a:srgbClr val="002060"/>
                </a:solidFill>
                <a:latin typeface="Arial" panose="020B0604020202020204" pitchFamily="34" charset="0"/>
                <a:cs typeface="Arial" panose="020B0604020202020204" pitchFamily="34" charset="0"/>
              </a:rPr>
              <a:t>Mahasiswa yang tidak melakukan pengisian KRS Online, tidak akan tercantum pada daftar hadir pertemuan </a:t>
            </a:r>
            <a:r>
              <a:rPr lang="id-ID" sz="1200" b="1" dirty="0" smtClean="0">
                <a:ln/>
                <a:solidFill>
                  <a:srgbClr val="002060"/>
                </a:solidFill>
                <a:latin typeface="Arial" panose="020B0604020202020204" pitchFamily="34" charset="0"/>
                <a:cs typeface="Arial" panose="020B0604020202020204" pitchFamily="34" charset="0"/>
              </a:rPr>
              <a:t>(perkuliahan dan praktikum) 1-7</a:t>
            </a:r>
            <a:r>
              <a:rPr lang="id-ID" sz="1200" dirty="0">
                <a:ln/>
                <a:latin typeface="Arial" panose="020B0604020202020204" pitchFamily="34" charset="0"/>
                <a:cs typeface="Arial" panose="020B0604020202020204" pitchFamily="34" charset="0"/>
              </a:rPr>
              <a:t>. </a:t>
            </a:r>
            <a:r>
              <a:rPr lang="id-ID" sz="1200" dirty="0" smtClean="0">
                <a:ln/>
                <a:latin typeface="Arial" panose="020B0604020202020204" pitchFamily="34" charset="0"/>
                <a:cs typeface="Arial" panose="020B0604020202020204" pitchFamily="34" charset="0"/>
              </a:rPr>
              <a:t>Mahasiswa yang bersangkutan  diberi </a:t>
            </a:r>
            <a:r>
              <a:rPr lang="id-ID" sz="1200" dirty="0">
                <a:ln/>
                <a:latin typeface="Arial" panose="020B0604020202020204" pitchFamily="34" charset="0"/>
                <a:cs typeface="Arial" panose="020B0604020202020204" pitchFamily="34" charset="0"/>
              </a:rPr>
              <a:t>kesempatan melakukan 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pada KRS Perubahan (KRS B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Daftar  hadir Perkuliahan yang bersangkutan baru akan ada di </a:t>
            </a:r>
            <a:r>
              <a:rPr lang="id-ID" sz="1200" dirty="0" smtClean="0">
                <a:ln/>
                <a:latin typeface="Arial" panose="020B0604020202020204" pitchFamily="34" charset="0"/>
                <a:cs typeface="Arial" panose="020B0604020202020204" pitchFamily="34" charset="0"/>
              </a:rPr>
              <a:t>pertemuan (perkuliahan dan praktikum) 8-14</a:t>
            </a:r>
            <a:r>
              <a:rPr lang="id-ID" sz="1200" dirty="0">
                <a:ln/>
                <a:latin typeface="Arial" panose="020B0604020202020204" pitchFamily="34" charset="0"/>
                <a:cs typeface="Arial" panose="020B0604020202020204" pitchFamily="34" charset="0"/>
              </a:rPr>
              <a:t>. </a:t>
            </a:r>
          </a:p>
          <a:p>
            <a:pPr marL="265113" algn="just"/>
            <a:endParaRPr lang="id-ID" sz="1200" dirty="0">
              <a:ln/>
              <a:latin typeface="Arial" panose="020B0604020202020204" pitchFamily="34" charset="0"/>
              <a:cs typeface="Arial" panose="020B0604020202020204" pitchFamily="34" charset="0"/>
            </a:endParaRPr>
          </a:p>
          <a:p>
            <a:pPr marL="265113" indent="-265113" algn="just"/>
            <a:r>
              <a:rPr lang="id-ID" sz="1200" b="1" dirty="0">
                <a:ln/>
                <a:solidFill>
                  <a:srgbClr val="C00000"/>
                </a:solidFill>
                <a:latin typeface="Arial" panose="020B0604020202020204" pitchFamily="34" charset="0"/>
                <a:cs typeface="Arial" panose="020B0604020202020204" pitchFamily="34" charset="0"/>
              </a:rPr>
              <a:t>12. Bagaimana jika KSM Saya hilang? </a:t>
            </a:r>
          </a:p>
          <a:p>
            <a:pPr marL="179388" indent="-179388" algn="just"/>
            <a:endParaRPr lang="id-ID" sz="600" dirty="0">
              <a:ln/>
              <a:latin typeface="Arial" panose="020B0604020202020204" pitchFamily="34" charset="0"/>
              <a:cs typeface="Arial" panose="020B0604020202020204" pitchFamily="34" charset="0"/>
            </a:endParaRPr>
          </a:p>
          <a:p>
            <a:pPr marL="179388" algn="just"/>
            <a:r>
              <a:rPr lang="id-ID" sz="1200" dirty="0">
                <a:ln/>
                <a:latin typeface="Arial" panose="020B0604020202020204" pitchFamily="34" charset="0"/>
                <a:cs typeface="Arial" panose="020B0604020202020204" pitchFamily="34" charset="0"/>
              </a:rPr>
              <a:t>KSM merupakan bukti hadir mahasiswa ketika mengikuti Ujian (UTS, UAS). Jika KSM hilang, </a:t>
            </a:r>
            <a:r>
              <a:rPr lang="id-ID" sz="1200" dirty="0" smtClean="0">
                <a:ln/>
                <a:latin typeface="Arial" panose="020B0604020202020204" pitchFamily="34" charset="0"/>
                <a:cs typeface="Arial" panose="020B0604020202020204" pitchFamily="34" charset="0"/>
              </a:rPr>
              <a:t>untuk mahasiswa </a:t>
            </a:r>
            <a:r>
              <a:rPr lang="id-ID" sz="1200" dirty="0">
                <a:ln/>
                <a:latin typeface="Arial" panose="020B0604020202020204" pitchFamily="34" charset="0"/>
                <a:cs typeface="Arial" panose="020B0604020202020204" pitchFamily="34" charset="0"/>
              </a:rPr>
              <a:t>PPKU harus membuat surat </a:t>
            </a:r>
            <a:r>
              <a:rPr lang="id-ID" sz="1200" dirty="0" smtClean="0">
                <a:ln/>
                <a:latin typeface="Arial" panose="020B0604020202020204" pitchFamily="34" charset="0"/>
                <a:cs typeface="Arial" panose="020B0604020202020204" pitchFamily="34" charset="0"/>
              </a:rPr>
              <a:t>keterangan </a:t>
            </a:r>
            <a:r>
              <a:rPr lang="id-ID" sz="1200" dirty="0">
                <a:ln/>
                <a:latin typeface="Arial" panose="020B0604020202020204" pitchFamily="34" charset="0"/>
                <a:cs typeface="Arial" panose="020B0604020202020204" pitchFamily="34" charset="0"/>
              </a:rPr>
              <a:t>kehilangan KSM dan tidak akan mengulangi kelalaian tersebut dari Direkturat PPKU dan di bawa ke </a:t>
            </a:r>
            <a:r>
              <a:rPr lang="id-ID" sz="1200" dirty="0" smtClean="0">
                <a:ln/>
                <a:latin typeface="Arial" panose="020B0604020202020204" pitchFamily="34" charset="0"/>
                <a:cs typeface="Arial" panose="020B0604020202020204" pitchFamily="34" charset="0"/>
              </a:rPr>
              <a:t>SSC untuk </a:t>
            </a:r>
            <a:r>
              <a:rPr lang="id-ID" sz="1200" dirty="0">
                <a:ln/>
                <a:latin typeface="Arial" panose="020B0604020202020204" pitchFamily="34" charset="0"/>
                <a:cs typeface="Arial" panose="020B0604020202020204" pitchFamily="34" charset="0"/>
              </a:rPr>
              <a:t>mendapatkan </a:t>
            </a:r>
            <a:r>
              <a:rPr lang="id-ID" sz="1200" i="1" dirty="0">
                <a:ln/>
                <a:latin typeface="Arial" panose="020B0604020202020204" pitchFamily="34" charset="0"/>
                <a:cs typeface="Arial" panose="020B0604020202020204" pitchFamily="34" charset="0"/>
              </a:rPr>
              <a:t>Print Out </a:t>
            </a:r>
            <a:r>
              <a:rPr lang="id-ID" sz="1200" dirty="0">
                <a:ln/>
                <a:latin typeface="Arial" panose="020B0604020202020204" pitchFamily="34" charset="0"/>
                <a:cs typeface="Arial" panose="020B0604020202020204" pitchFamily="34" charset="0"/>
              </a:rPr>
              <a:t>KSM yang baru.</a:t>
            </a:r>
          </a:p>
          <a:p>
            <a:pPr marL="179388" algn="just"/>
            <a:endParaRPr lang="id-ID" sz="600" dirty="0">
              <a:ln/>
              <a:latin typeface="Arial" panose="020B0604020202020204" pitchFamily="34" charset="0"/>
              <a:cs typeface="Arial" panose="020B0604020202020204" pitchFamily="34" charset="0"/>
            </a:endParaRPr>
          </a:p>
          <a:p>
            <a:pPr marL="179388" algn="just"/>
            <a:r>
              <a:rPr lang="id-ID" sz="1200" dirty="0">
                <a:ln/>
                <a:solidFill>
                  <a:srgbClr val="002060"/>
                </a:solidFill>
                <a:latin typeface="Arial" panose="020B0604020202020204" pitchFamily="34" charset="0"/>
                <a:cs typeface="Arial" panose="020B0604020202020204" pitchFamily="34" charset="0"/>
              </a:rPr>
              <a:t>Apabila KSM hilang setelah periode UTS, sebagai bukti hadir mengikuti UTS, ybs harus menghubungi dosen koordinator MK untuk mendapatkan ttd kehadiran Ujian</a:t>
            </a:r>
            <a:r>
              <a:rPr lang="id-ID" sz="1200" dirty="0">
                <a:ln/>
                <a:latin typeface="Arial" panose="020B0604020202020204" pitchFamily="34" charset="0"/>
                <a:cs typeface="Arial" panose="020B0604020202020204" pitchFamily="34" charset="0"/>
              </a:rPr>
              <a:t>.  </a:t>
            </a:r>
          </a:p>
          <a:p>
            <a:pPr marL="179388" algn="just"/>
            <a:endParaRPr lang="id-ID" sz="400" dirty="0">
              <a:ln/>
              <a:latin typeface="Arial" panose="020B0604020202020204" pitchFamily="34" charset="0"/>
              <a:cs typeface="Arial" panose="020B0604020202020204" pitchFamily="34" charset="0"/>
            </a:endParaRPr>
          </a:p>
          <a:p>
            <a:pPr marL="179388" algn="just"/>
            <a:r>
              <a:rPr lang="id-ID" sz="1200" dirty="0">
                <a:ln/>
                <a:latin typeface="Arial" panose="020B0604020202020204" pitchFamily="34" charset="0"/>
                <a:cs typeface="Arial" panose="020B0604020202020204" pitchFamily="34" charset="0"/>
              </a:rPr>
              <a:t>Apabila KSM hilang sebelum periode UTS, setelah mendapatkan surat keterangan/pernyataan dari Direktur PPKU, segera di bawa ke </a:t>
            </a:r>
            <a:r>
              <a:rPr lang="id-ID" sz="1200" dirty="0" smtClean="0">
                <a:ln/>
                <a:latin typeface="Arial" panose="020B0604020202020204" pitchFamily="34" charset="0"/>
                <a:cs typeface="Arial" panose="020B0604020202020204" pitchFamily="34" charset="0"/>
              </a:rPr>
              <a:t>Student Service Center/SSC atau </a:t>
            </a:r>
            <a:r>
              <a:rPr lang="id-ID" sz="1200" dirty="0">
                <a:ln/>
                <a:latin typeface="Arial" panose="020B0604020202020204" pitchFamily="34" charset="0"/>
                <a:cs typeface="Arial" panose="020B0604020202020204" pitchFamily="34" charset="0"/>
              </a:rPr>
              <a:t>mengisi </a:t>
            </a:r>
            <a:r>
              <a:rPr lang="id-ID" sz="1200" dirty="0">
                <a:ln/>
                <a:latin typeface="Arial" panose="020B0604020202020204" pitchFamily="34" charset="0"/>
                <a:cs typeface="Arial" panose="020B0604020202020204" pitchFamily="34" charset="0"/>
                <a:hlinkClick r:id="rId2"/>
              </a:rPr>
              <a:t>http://</a:t>
            </a:r>
            <a:r>
              <a:rPr lang="id-ID" sz="1200" dirty="0" smtClean="0">
                <a:ln/>
                <a:latin typeface="Arial" panose="020B0604020202020204" pitchFamily="34" charset="0"/>
                <a:cs typeface="Arial" panose="020B0604020202020204" pitchFamily="34" charset="0"/>
                <a:hlinkClick r:id="rId2"/>
              </a:rPr>
              <a:t>bit.ly/FormcetakulangKSM</a:t>
            </a:r>
            <a:r>
              <a:rPr lang="id-ID" sz="1200" dirty="0" smtClean="0">
                <a:ln/>
                <a:latin typeface="Arial" panose="020B0604020202020204" pitchFamily="34" charset="0"/>
                <a:cs typeface="Arial" panose="020B0604020202020204" pitchFamily="34" charset="0"/>
              </a:rPr>
              <a:t>   </a:t>
            </a:r>
            <a:r>
              <a:rPr lang="id-ID" sz="1200" dirty="0">
                <a:ln/>
                <a:latin typeface="Arial" panose="020B0604020202020204" pitchFamily="34" charset="0"/>
                <a:cs typeface="Arial" panose="020B0604020202020204" pitchFamily="34" charset="0"/>
              </a:rPr>
              <a:t>(permohonan cetak ksm</a:t>
            </a:r>
            <a:r>
              <a:rPr lang="id-ID" sz="1200" dirty="0" smtClean="0">
                <a:ln/>
                <a:latin typeface="Arial" panose="020B0604020202020204" pitchFamily="34" charset="0"/>
                <a:cs typeface="Arial" panose="020B0604020202020204" pitchFamily="34" charset="0"/>
              </a:rPr>
              <a:t>) untuk di </a:t>
            </a:r>
            <a:r>
              <a:rPr lang="id-ID" sz="1200" dirty="0">
                <a:ln/>
                <a:latin typeface="Arial" panose="020B0604020202020204" pitchFamily="34" charset="0"/>
                <a:cs typeface="Arial" panose="020B0604020202020204" pitchFamily="34" charset="0"/>
              </a:rPr>
              <a:t>buatkan KSM yang yang baru. </a:t>
            </a:r>
          </a:p>
          <a:p>
            <a:pPr marL="358775" indent="-179388" algn="just"/>
            <a:endParaRPr lang="id-ID" sz="1200" dirty="0">
              <a:ln/>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65540" y="12093582"/>
            <a:ext cx="4039397" cy="3010557"/>
          </a:xfrm>
          <a:prstGeom prst="rect">
            <a:avLst/>
          </a:prstGeom>
          <a:ln>
            <a:solidFill>
              <a:schemeClr val="bg2">
                <a:lumMod val="10000"/>
              </a:schemeClr>
            </a:solidFill>
          </a:ln>
        </p:spPr>
      </p:pic>
      <p:sp>
        <p:nvSpPr>
          <p:cNvPr id="8" name="Rectangle 7"/>
          <p:cNvSpPr/>
          <p:nvPr/>
        </p:nvSpPr>
        <p:spPr>
          <a:xfrm>
            <a:off x="52317" y="4841930"/>
            <a:ext cx="4157746"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179388" indent="-179388" algn="just"/>
            <a:endParaRPr lang="id-ID" sz="1200" dirty="0" smtClean="0">
              <a:ln/>
              <a:latin typeface="Arial" panose="020B0604020202020204" pitchFamily="34" charset="0"/>
              <a:cs typeface="Arial" panose="020B0604020202020204" pitchFamily="34" charset="0"/>
            </a:endParaRPr>
          </a:p>
          <a:p>
            <a:pPr marL="179388" indent="-179388" algn="just"/>
            <a:endParaRPr lang="en-US" sz="1200" cap="none" spc="0" dirty="0">
              <a:ln/>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265541" y="2551792"/>
            <a:ext cx="4068250" cy="3041671"/>
          </a:xfrm>
          <a:prstGeom prst="rect">
            <a:avLst/>
          </a:prstGeom>
          <a:solidFill>
            <a:schemeClr val="bg1"/>
          </a:solidFill>
          <a:ln>
            <a:solidFill>
              <a:schemeClr val="tx1"/>
            </a:solidFill>
          </a:ln>
        </p:spPr>
      </p:pic>
      <p:pic>
        <p:nvPicPr>
          <p:cNvPr id="10" name="Picture 9"/>
          <p:cNvPicPr>
            <a:picLocks noChangeAspect="1"/>
          </p:cNvPicPr>
          <p:nvPr/>
        </p:nvPicPr>
        <p:blipFill>
          <a:blip r:embed="rId5"/>
          <a:stretch>
            <a:fillRect/>
          </a:stretch>
        </p:blipFill>
        <p:spPr>
          <a:xfrm>
            <a:off x="261675" y="5748156"/>
            <a:ext cx="4075981" cy="2944841"/>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254515" y="8847690"/>
            <a:ext cx="4090300" cy="3091200"/>
          </a:xfrm>
          <a:prstGeom prst="rect">
            <a:avLst/>
          </a:prstGeom>
          <a:ln>
            <a:solidFill>
              <a:schemeClr val="bg2">
                <a:lumMod val="10000"/>
              </a:schemeClr>
            </a:solidFill>
          </a:ln>
        </p:spPr>
      </p:pic>
      <p:sp>
        <p:nvSpPr>
          <p:cNvPr id="2" name="Rectangle 1"/>
          <p:cNvSpPr/>
          <p:nvPr/>
        </p:nvSpPr>
        <p:spPr>
          <a:xfrm>
            <a:off x="106504" y="1867846"/>
            <a:ext cx="4238311" cy="646331"/>
          </a:xfrm>
          <a:prstGeom prst="rect">
            <a:avLst/>
          </a:prstGeom>
        </p:spPr>
        <p:txBody>
          <a:bodyPr wrap="square">
            <a:spAutoFit/>
          </a:bodyPr>
          <a:lstStyle/>
          <a:p>
            <a:pPr marL="180975" indent="-180975"/>
            <a:r>
              <a:rPr lang="id-ID" sz="1200" b="1" dirty="0" smtClean="0">
                <a:solidFill>
                  <a:srgbClr val="C00000"/>
                </a:solidFill>
                <a:latin typeface="Arial" panose="020B0604020202020204" pitchFamily="34" charset="0"/>
                <a:cs typeface="Arial" panose="020B0604020202020204" pitchFamily="34" charset="0"/>
              </a:rPr>
              <a:t>4. </a:t>
            </a:r>
            <a:r>
              <a:rPr lang="id-ID" sz="1200" b="1" dirty="0">
                <a:solidFill>
                  <a:srgbClr val="C00000"/>
                </a:solidFill>
                <a:latin typeface="Arial" panose="020B0604020202020204" pitchFamily="34" charset="0"/>
                <a:cs typeface="Arial" panose="020B0604020202020204" pitchFamily="34" charset="0"/>
              </a:rPr>
              <a:t>Bagaimana cara pengisian KRS mahasiswa PPKU ? Tata acara pengisian dapat di lihat pada panduan berikut :</a:t>
            </a:r>
          </a:p>
        </p:txBody>
      </p:sp>
      <p:sp>
        <p:nvSpPr>
          <p:cNvPr id="3" name="Rectangle 2"/>
          <p:cNvSpPr/>
          <p:nvPr/>
        </p:nvSpPr>
        <p:spPr>
          <a:xfrm>
            <a:off x="106504" y="15193117"/>
            <a:ext cx="4238311" cy="1200329"/>
          </a:xfrm>
          <a:prstGeom prst="rect">
            <a:avLst/>
          </a:prstGeom>
        </p:spPr>
        <p:txBody>
          <a:bodyPr wrap="square">
            <a:spAutoFit/>
          </a:bodyPr>
          <a:lstStyle/>
          <a:p>
            <a:pPr marL="179388" indent="-179388" algn="just"/>
            <a:r>
              <a:rPr lang="id-ID" sz="1200" b="1" dirty="0">
                <a:ln/>
                <a:solidFill>
                  <a:srgbClr val="C00000"/>
                </a:solidFill>
                <a:latin typeface="Arial" panose="020B0604020202020204" pitchFamily="34" charset="0"/>
                <a:cs typeface="Arial" panose="020B0604020202020204" pitchFamily="34" charset="0"/>
              </a:rPr>
              <a:t>5. Bagaimana jika saya mendapat kesulitan pada saat pengisian KRS Online?</a:t>
            </a:r>
          </a:p>
          <a:p>
            <a:pPr marL="358775" indent="-179388" algn="just">
              <a:buFont typeface="Arial" panose="020B0604020202020204" pitchFamily="34" charset="0"/>
              <a:buChar char="•"/>
            </a:pPr>
            <a:r>
              <a:rPr lang="id-ID" sz="1200" dirty="0">
                <a:ln/>
                <a:latin typeface="Arial" panose="020B0604020202020204" pitchFamily="34" charset="0"/>
                <a:cs typeface="Arial" panose="020B0604020202020204" pitchFamily="34" charset="0"/>
              </a:rPr>
              <a:t>Selama periode pengisian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disediakan pelayanan terpadu di CCR, setiap hari kerja mulai pukul 08.00-15.30 WIB bagi mahasiswa yang mengalami kesulitan mengisi KRS </a:t>
            </a:r>
            <a:r>
              <a:rPr lang="id-ID" sz="1200" i="1" dirty="0">
                <a:ln/>
                <a:latin typeface="Arial" panose="020B0604020202020204" pitchFamily="34" charset="0"/>
                <a:cs typeface="Arial" panose="020B0604020202020204" pitchFamily="34" charset="0"/>
              </a:rPr>
              <a:t>Online</a:t>
            </a:r>
            <a:r>
              <a:rPr lang="id-ID" sz="1200" dirty="0">
                <a:ln/>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979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581</TotalTime>
  <Words>1056</Words>
  <Application>Microsoft Office PowerPoint</Application>
  <PresentationFormat>Custom</PresentationFormat>
  <Paragraphs>99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Black</vt:lpstr>
      <vt:lpstr>Century Gothic</vt:lpstr>
      <vt:lpstr>Vapor Trail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Ratni</dc:creator>
  <cp:lastModifiedBy>Ratni Surya</cp:lastModifiedBy>
  <cp:revision>60</cp:revision>
  <cp:lastPrinted>2018-03-19T07:31:50Z</cp:lastPrinted>
  <dcterms:created xsi:type="dcterms:W3CDTF">2018-03-19T05:05:47Z</dcterms:created>
  <dcterms:modified xsi:type="dcterms:W3CDTF">2021-01-20T03:48:36Z</dcterms:modified>
</cp:coreProperties>
</file>